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5" r:id="rId1"/>
  </p:sldMasterIdLst>
  <p:notesMasterIdLst>
    <p:notesMasterId r:id="rId27"/>
  </p:notesMasterIdLst>
  <p:handoutMasterIdLst>
    <p:handoutMasterId r:id="rId28"/>
  </p:handoutMasterIdLst>
  <p:sldIdLst>
    <p:sldId id="941" r:id="rId2"/>
    <p:sldId id="2712" r:id="rId3"/>
    <p:sldId id="3196" r:id="rId4"/>
    <p:sldId id="3201" r:id="rId5"/>
    <p:sldId id="3207" r:id="rId6"/>
    <p:sldId id="3114" r:id="rId7"/>
    <p:sldId id="3199" r:id="rId8"/>
    <p:sldId id="3202" r:id="rId9"/>
    <p:sldId id="3116" r:id="rId10"/>
    <p:sldId id="3122" r:id="rId11"/>
    <p:sldId id="3200" r:id="rId12"/>
    <p:sldId id="1553" r:id="rId13"/>
    <p:sldId id="3203" r:id="rId14"/>
    <p:sldId id="3130" r:id="rId15"/>
    <p:sldId id="3204" r:id="rId16"/>
    <p:sldId id="3206" r:id="rId17"/>
    <p:sldId id="3144" r:id="rId18"/>
    <p:sldId id="3208" r:id="rId19"/>
    <p:sldId id="3146" r:id="rId20"/>
    <p:sldId id="1577" r:id="rId21"/>
    <p:sldId id="3157" r:id="rId22"/>
    <p:sldId id="1590" r:id="rId23"/>
    <p:sldId id="3179" r:id="rId24"/>
    <p:sldId id="3190" r:id="rId25"/>
    <p:sldId id="3189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0C0"/>
    <a:srgbClr val="FFFFFF"/>
    <a:srgbClr val="9ECB7F"/>
    <a:srgbClr val="FF7D7D"/>
    <a:srgbClr val="FF5B5B"/>
    <a:srgbClr val="EA0000"/>
    <a:srgbClr val="7030A0"/>
    <a:srgbClr val="E6E6E6"/>
    <a:srgbClr val="9E0000"/>
    <a:srgbClr val="A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024" autoAdjust="0"/>
    <p:restoredTop sz="81680" autoAdjust="0"/>
  </p:normalViewPr>
  <p:slideViewPr>
    <p:cSldViewPr snapToGrid="0">
      <p:cViewPr varScale="1">
        <p:scale>
          <a:sx n="53" d="100"/>
          <a:sy n="53" d="100"/>
        </p:scale>
        <p:origin x="740" y="4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5" d="100"/>
          <a:sy n="65" d="100"/>
        </p:scale>
        <p:origin x="3154" y="6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D5DA5F5-E4B0-4284-B98F-B6CC20DD58F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48B773-FF18-4C72-ACEF-60818E9F6F5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1DCF07-D84B-4299-BB33-8D8843EC8224}" type="datetimeFigureOut">
              <a:rPr lang="en-US" smtClean="0"/>
              <a:t>11/14/2022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612140-5568-422E-B579-6C26375816E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1BACE4-F7C9-4975-87C2-556065E4CF4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656A21-47A0-4EAA-90EE-AE9AED7472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8182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57D8F7-7D4D-40A6-BA97-98C32F486FF2}" type="datetimeFigureOut">
              <a:rPr lang="en-US" smtClean="0"/>
              <a:t>11/14/2022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95F48D-6F8C-4CF1-9B6C-FD83CC9BEC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4415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Roulette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轮盘赌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95F48D-6F8C-4CF1-9B6C-FD83CC9BEC6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7875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C87834-2AB1-4997-BB7F-DD05CFCAB5A5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7399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C87834-2AB1-4997-BB7F-DD05CFCAB5A5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97896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C87834-2AB1-4997-BB7F-DD05CFCAB5A5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80445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  <a:prstGeom prst="rect">
            <a:avLst/>
          </a:prstGeom>
        </p:spPr>
        <p:txBody>
          <a:bodyPr anchor="b"/>
          <a:lstStyle>
            <a:lvl1pPr>
              <a:defRPr sz="54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10158984" y="1792224"/>
            <a:ext cx="990599" cy="304799"/>
          </a:xfrm>
        </p:spPr>
        <p:txBody>
          <a:bodyPr/>
          <a:lstStyle>
            <a:lvl1pPr algn="l">
              <a:defRPr b="0">
                <a:solidFill>
                  <a:schemeClr val="bg1"/>
                </a:solidFill>
              </a:defRPr>
            </a:lvl1pPr>
          </a:lstStyle>
          <a:p>
            <a:fld id="{B91C6B5D-45B0-435C-903F-0325B81BAA04}" type="datetimeFigureOut">
              <a:rPr lang="en-US" smtClean="0"/>
              <a:t>11/14/2022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8951976" y="3227832"/>
            <a:ext cx="3867912" cy="310896"/>
          </a:xfrm>
        </p:spPr>
        <p:txBody>
          <a:bodyPr/>
          <a:lstStyle>
            <a:lvl1pPr>
              <a:defRPr sz="1000" b="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1008" y="292608"/>
            <a:ext cx="838199" cy="767687"/>
          </a:xfrm>
        </p:spPr>
        <p:txBody>
          <a:bodyPr/>
          <a:lstStyle>
            <a:lvl1pPr>
              <a:defRPr sz="2800" b="0" i="0">
                <a:latin typeface="+mj-lt"/>
              </a:defRPr>
            </a:lvl1pPr>
          </a:lstStyle>
          <a:p>
            <a:fld id="{49BE66F3-5255-4E14-A70D-E6B7A0AE2E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16348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7" y="4969927"/>
            <a:ext cx="8825657" cy="56673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7" y="553666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C6B5D-45B0-435C-903F-0325B81BAA04}" type="datetimeFigureOut">
              <a:rPr lang="en-US" smtClean="0"/>
              <a:t>11/14/2022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BE66F3-5255-4E14-A70D-E6B7A0AE2E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2426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060704"/>
            <a:ext cx="8833104" cy="1371600"/>
          </a:xfrm>
          <a:prstGeom prst="rect">
            <a:avLst/>
          </a:prstGeom>
        </p:spPr>
        <p:txBody>
          <a:bodyPr anchor="ctr" anchorCtr="0"/>
          <a:lstStyle>
            <a:lvl1pPr>
              <a:defRPr sz="4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2144" y="3547872"/>
            <a:ext cx="8825659" cy="2478024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C6B5D-45B0-435C-903F-0325B81BAA04}" type="datetimeFigureOut">
              <a:rPr lang="en-US" smtClean="0"/>
              <a:t>11/14/2022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BE66F3-5255-4E14-A70D-E6B7A0AE2E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28956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6" name="Rectangle 1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4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7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2" name="TextBox 11"/>
          <p:cNvSpPr txBox="1"/>
          <p:nvPr/>
        </p:nvSpPr>
        <p:spPr bwMode="gray">
          <a:xfrm>
            <a:off x="898295" y="596767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 bwMode="gray">
          <a:xfrm>
            <a:off x="9715063" y="2629300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980517"/>
            <a:ext cx="8460983" cy="2698249"/>
          </a:xfrm>
          <a:prstGeom prst="rect">
            <a:avLst/>
          </a:prstGeom>
        </p:spPr>
        <p:txBody>
          <a:bodyPr anchor="ctr" anchorCtr="0"/>
          <a:lstStyle>
            <a:lvl1pPr>
              <a:defRPr sz="4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 bwMode="gray">
          <a:xfrm>
            <a:off x="1945945" y="3679987"/>
            <a:ext cx="7725772" cy="342174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1400" cap="small" dirty="0">
                <a:solidFill>
                  <a:schemeClr val="tx2">
                    <a:lumMod val="40000"/>
                    <a:lumOff val="60000"/>
                  </a:schemeClr>
                </a:solidFill>
                <a:latin typeface="+mn-lt"/>
              </a:defRPr>
            </a:lvl1pPr>
          </a:lstStyle>
          <a:p>
            <a:pPr marL="0" lvl="0" indent="0">
              <a:buNone/>
            </a:pPr>
            <a:r>
              <a:rPr lang="zh-CN" altLang="en-US" smtClean="0"/>
              <a:t>编辑母版文本样式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8"/>
            <a:ext cx="8825659" cy="997858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C6B5D-45B0-435C-903F-0325B81BAA04}" type="datetimeFigureOut">
              <a:rPr lang="en-US" smtClean="0"/>
              <a:t>11/14/2022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BE66F3-5255-4E14-A70D-E6B7A0AE2E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7281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3525"/>
            <a:ext cx="8865623" cy="1819656"/>
          </a:xfrm>
          <a:prstGeom prst="rect">
            <a:avLst/>
          </a:prstGeo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9200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C6B5D-45B0-435C-903F-0325B81BAA04}" type="datetimeFigureOut">
              <a:rPr lang="en-US" smtClean="0"/>
              <a:t>11/14/2022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BE66F3-5255-4E14-A70D-E6B7A0AE2E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25012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 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3129168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4" y="3179764"/>
            <a:ext cx="3129168" cy="2847290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5380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4"/>
            <a:ext cx="3145380" cy="2847290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6700" y="2595032"/>
            <a:ext cx="3161029" cy="58473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6700" y="3179764"/>
            <a:ext cx="3161029" cy="2847290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384991" y="2603500"/>
            <a:ext cx="32564" cy="3423554"/>
          </a:xfrm>
          <a:prstGeom prst="line">
            <a:avLst/>
          </a:prstGeom>
          <a:ln w="12700" cmpd="sng">
            <a:solidFill>
              <a:schemeClr val="tx1">
                <a:lumMod val="75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5824" y="2603500"/>
            <a:ext cx="0" cy="3423554"/>
          </a:xfrm>
          <a:prstGeom prst="line">
            <a:avLst/>
          </a:prstGeom>
          <a:ln w="12700" cmpd="sng">
            <a:solidFill>
              <a:schemeClr val="tx1">
                <a:lumMod val="75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C6B5D-45B0-435C-903F-0325B81BAA04}" type="datetimeFigureOut">
              <a:rPr lang="en-US" smtClean="0"/>
              <a:t>11/14/2022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BE66F3-5255-4E14-A70D-E6B7A0AE2E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2293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 图片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  <a:prstGeom prst="rect">
            <a:avLst/>
          </a:prstGeom>
        </p:spPr>
        <p:txBody>
          <a:bodyPr anchor="ctr" anchorCtr="0"/>
          <a:lstStyle>
            <a:lvl1pPr>
              <a:defRPr sz="36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5"/>
            <a:ext cx="3050438" cy="57626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2" y="2610916"/>
            <a:ext cx="2691242" cy="1584094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7"/>
            <a:ext cx="3050438" cy="91794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2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8865" y="5109108"/>
            <a:ext cx="3050438" cy="91257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3433" y="4532842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3433" y="5109107"/>
            <a:ext cx="3050438" cy="917947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384245" y="2603500"/>
            <a:ext cx="1" cy="3461811"/>
          </a:xfrm>
          <a:prstGeom prst="line">
            <a:avLst/>
          </a:prstGeom>
          <a:ln w="12700" cmpd="sng">
            <a:solidFill>
              <a:schemeClr val="tx1">
                <a:lumMod val="75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807352" y="2603500"/>
            <a:ext cx="0" cy="3461811"/>
          </a:xfrm>
          <a:prstGeom prst="line">
            <a:avLst/>
          </a:prstGeom>
          <a:ln w="12700" cmpd="sng">
            <a:solidFill>
              <a:schemeClr val="tx1">
                <a:lumMod val="75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C6B5D-45B0-435C-903F-0325B81BAA04}" type="datetimeFigureOut">
              <a:rPr lang="en-US" smtClean="0"/>
              <a:t>11/14/2022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BE66F3-5255-4E14-A70D-E6B7A0AE2E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0116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595033"/>
            <a:ext cx="8825659" cy="3424768"/>
          </a:xfrm>
        </p:spPr>
        <p:txBody>
          <a:bodyPr vert="eaVert" anchor="t" anchorCtr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C6B5D-45B0-435C-903F-0325B81BAA04}" type="datetimeFigureOut">
              <a:rPr lang="en-US" smtClean="0"/>
              <a:t>11/14/2022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BE66F3-5255-4E14-A70D-E6B7A0AE2E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11915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3" name="Rectangle 12"/>
            <p:cNvSpPr/>
            <p:nvPr/>
          </p:nvSpPr>
          <p:spPr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6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76756" y="1278466"/>
            <a:ext cx="1441567" cy="4748591"/>
          </a:xfrm>
          <a:prstGeom prst="rect">
            <a:avLst/>
          </a:prstGeom>
        </p:spPr>
        <p:txBody>
          <a:bodyPr vert="eaVert" anchor="b" anchorCtr="0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5"/>
            <a:ext cx="6256025" cy="4748591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C6B5D-45B0-435C-903F-0325B81BAA04}" type="datetimeFigureOut">
              <a:rPr lang="en-US" smtClean="0"/>
              <a:t>11/14/2022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BE66F3-5255-4E14-A70D-E6B7A0AE2E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8494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9"/>
            <a:ext cx="8825659" cy="706964"/>
          </a:xfrm>
          <a:prstGeom prst="rect">
            <a:avLst/>
          </a:prstGeom>
        </p:spPr>
        <p:txBody>
          <a:bodyPr anchor="ctr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C6B5D-45B0-435C-903F-0325B81BAA04}" type="datetimeFigureOut">
              <a:rPr lang="en-US" smtClean="0"/>
              <a:t>11/14/2022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00" b="1"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BE66F3-5255-4E14-A70D-E6B7A0AE2E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9902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Rectangle 8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7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679192"/>
            <a:ext cx="4343400" cy="2286000"/>
          </a:xfrm>
          <a:prstGeom prst="rect">
            <a:avLst/>
          </a:prstGeom>
        </p:spPr>
        <p:txBody>
          <a:bodyPr anchor="ctr" anchorCtr="0"/>
          <a:lstStyle>
            <a:lvl1pPr algn="l">
              <a:defRPr sz="40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4576" y="2679192"/>
            <a:ext cx="3758184" cy="2286000"/>
          </a:xfrm>
        </p:spPr>
        <p:txBody>
          <a:bodyPr anchor="ctr" anchorCtr="0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C6B5D-45B0-435C-903F-0325B81BAA04}" type="datetimeFigureOut">
              <a:rPr lang="en-US" smtClean="0"/>
              <a:t>11/14/2022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00" b="1"/>
            </a:lvl1pPr>
          </a:lstStyle>
          <a:p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BE66F3-5255-4E14-A70D-E6B7A0AE2E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4995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969264"/>
            <a:ext cx="8825659" cy="704088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8032" cy="3416301"/>
          </a:xfrm>
        </p:spPr>
        <p:txBody>
          <a:bodyPr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76" y="2603500"/>
            <a:ext cx="4828032" cy="3416300"/>
          </a:xfrm>
        </p:spPr>
        <p:txBody>
          <a:bodyPr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C6B5D-45B0-435C-903F-0325B81BAA04}" type="datetimeFigureOut">
              <a:rPr lang="en-US" smtClean="0"/>
              <a:t>11/14/2022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BE66F3-5255-4E14-A70D-E6B7A0AE2E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6088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69264"/>
            <a:ext cx="8825659" cy="70408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6040"/>
            <a:ext cx="48280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98448"/>
            <a:ext cx="4828032" cy="2843784"/>
          </a:xfrm>
        </p:spPr>
        <p:txBody>
          <a:bodyPr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76" y="2606040"/>
            <a:ext cx="48280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1" y="3187921"/>
            <a:ext cx="4825160" cy="2854311"/>
          </a:xfrm>
        </p:spPr>
        <p:txBody>
          <a:bodyPr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C6B5D-45B0-435C-903F-0325B81BAA04}" type="datetimeFigureOut">
              <a:rPr lang="en-US" smtClean="0"/>
              <a:t>11/14/2022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BE66F3-5255-4E14-A70D-E6B7A0AE2E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0802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2144" y="969264"/>
            <a:ext cx="8825659" cy="704088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C6B5D-45B0-435C-903F-0325B81BAA04}" type="datetimeFigureOut">
              <a:rPr lang="en-US" smtClean="0"/>
              <a:t>11/14/2022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BE66F3-5255-4E14-A70D-E6B7A0AE2E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2120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C6B5D-45B0-435C-903F-0325B81BAA04}" type="datetimeFigureOut">
              <a:rPr lang="en-US" smtClean="0"/>
              <a:t>11/14/2022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BE66F3-5255-4E14-A70D-E6B7A0AE2E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6320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298448"/>
            <a:ext cx="2793159" cy="1597152"/>
          </a:xfrm>
          <a:prstGeom prst="rect">
            <a:avLst/>
          </a:prstGeo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79008" y="1447800"/>
            <a:ext cx="5195997" cy="4572000"/>
          </a:xfrm>
        </p:spPr>
        <p:txBody>
          <a:bodyPr anchor="ctr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3" y="3129280"/>
            <a:ext cx="2793159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C6B5D-45B0-435C-903F-0325B81BAA04}" type="datetimeFigureOut">
              <a:rPr lang="en-US" smtClean="0"/>
              <a:t>11/14/2022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BE66F3-5255-4E14-A70D-E6B7A0AE2E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5843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693332"/>
            <a:ext cx="3860259" cy="173566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C6B5D-45B0-435C-903F-0325B81BAA04}" type="datetimeFigureOut">
              <a:rPr lang="en-US" smtClean="0"/>
              <a:t>11/14/2022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BE66F3-5255-4E14-A70D-E6B7A0AE2E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5724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75000"/>
              </a:schemeClr>
            </a:gs>
            <a:gs pos="32430">
              <a:srgbClr val="477576"/>
            </a:gs>
            <a:gs pos="46000">
              <a:schemeClr val="accent5">
                <a:lumMod val="75000"/>
              </a:schemeClr>
            </a:gs>
            <a:gs pos="100000">
              <a:schemeClr val="accent6">
                <a:lumMod val="7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7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30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2760" y="6391656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B91C6B5D-45B0-435C-903F-0325B81BAA04}" type="datetimeFigureOut">
              <a:rPr lang="en-US" smtClean="0"/>
              <a:t>11/14/2022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7784" y="6391656"/>
            <a:ext cx="3867912" cy="310896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49BE66F3-5255-4E14-A70D-E6B7A0AE2EA2}" type="slidenum">
              <a:rPr lang="en-US" smtClean="0"/>
              <a:t>‹#›</a:t>
            </a:fld>
            <a:endParaRPr lang="en-US"/>
          </a:p>
        </p:txBody>
      </p:sp>
      <p:pic>
        <p:nvPicPr>
          <p:cNvPr id="16" name="Picture 7">
            <a:extLst>
              <a:ext uri="{FF2B5EF4-FFF2-40B4-BE49-F238E27FC236}">
                <a16:creationId xmlns:a16="http://schemas.microsoft.com/office/drawing/2014/main" id="{03822ED5-2F26-4C86-BE2C-72C9FBD4837F}"/>
              </a:ext>
            </a:extLst>
          </p:cNvPr>
          <p:cNvPicPr>
            <a:picLocks noChangeAspect="1"/>
          </p:cNvPicPr>
          <p:nvPr userDrawn="1"/>
        </p:nvPicPr>
        <p:blipFill>
          <a:blip r:embed="rId2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0108" y="5632571"/>
            <a:ext cx="1570892" cy="679329"/>
          </a:xfrm>
          <a:prstGeom prst="rect">
            <a:avLst/>
          </a:prstGeom>
        </p:spPr>
      </p:pic>
      <p:sp>
        <p:nvSpPr>
          <p:cNvPr id="17" name="TextBox 8">
            <a:extLst>
              <a:ext uri="{FF2B5EF4-FFF2-40B4-BE49-F238E27FC236}">
                <a16:creationId xmlns:a16="http://schemas.microsoft.com/office/drawing/2014/main" id="{7C4B415C-5B40-4DE1-BAEA-86CE6406F146}"/>
              </a:ext>
            </a:extLst>
          </p:cNvPr>
          <p:cNvSpPr txBox="1"/>
          <p:nvPr userDrawn="1"/>
        </p:nvSpPr>
        <p:spPr>
          <a:xfrm>
            <a:off x="10240108" y="6311900"/>
            <a:ext cx="168812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dirty="0"/>
              <a:t>skewthescript.org</a:t>
            </a:r>
          </a:p>
        </p:txBody>
      </p:sp>
    </p:spTree>
    <p:extLst>
      <p:ext uri="{BB962C8B-B14F-4D97-AF65-F5344CB8AC3E}">
        <p14:creationId xmlns:p14="http://schemas.microsoft.com/office/powerpoint/2010/main" val="25385566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1" r:id="rId6"/>
    <p:sldLayoutId id="2147483722" r:id="rId7"/>
    <p:sldLayoutId id="2147483723" r:id="rId8"/>
    <p:sldLayoutId id="2147483724" r:id="rId9"/>
    <p:sldLayoutId id="2147483725" r:id="rId10"/>
    <p:sldLayoutId id="2147483726" r:id="rId11"/>
    <p:sldLayoutId id="2147483727" r:id="rId12"/>
    <p:sldLayoutId id="2147483728" r:id="rId13"/>
    <p:sldLayoutId id="2147483729" r:id="rId14"/>
    <p:sldLayoutId id="2147483730" r:id="rId15"/>
    <p:sldLayoutId id="2147483731" r:id="rId16"/>
    <p:sldLayoutId id="2147483732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BCB20BD-FE67-4A2C-9EA2-A4FBFDE161E1}"/>
              </a:ext>
            </a:extLst>
          </p:cNvPr>
          <p:cNvSpPr txBox="1"/>
          <p:nvPr/>
        </p:nvSpPr>
        <p:spPr>
          <a:xfrm>
            <a:off x="454220" y="1440801"/>
            <a:ext cx="11283517" cy="40164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500" b="1" dirty="0">
                <a:solidFill>
                  <a:schemeClr val="bg1"/>
                </a:solidFill>
              </a:rPr>
              <a:t>Random </a:t>
            </a:r>
            <a:r>
              <a:rPr lang="en-US" sz="8500" b="1" dirty="0" smtClean="0">
                <a:solidFill>
                  <a:schemeClr val="bg1"/>
                </a:solidFill>
              </a:rPr>
              <a:t>Variables</a:t>
            </a:r>
          </a:p>
          <a:p>
            <a:pPr algn="ctr"/>
            <a:r>
              <a:rPr lang="en-US" sz="8500" b="1" dirty="0">
                <a:solidFill>
                  <a:schemeClr val="bg1"/>
                </a:solidFill>
              </a:rPr>
              <a:t>&amp;</a:t>
            </a:r>
            <a:endParaRPr lang="en-US" sz="8500" b="1" dirty="0" smtClean="0">
              <a:solidFill>
                <a:schemeClr val="bg1"/>
              </a:solidFill>
            </a:endParaRPr>
          </a:p>
          <a:p>
            <a:pPr algn="ctr"/>
            <a:r>
              <a:rPr lang="en-US" sz="8500" b="1" dirty="0" smtClean="0">
                <a:solidFill>
                  <a:schemeClr val="bg1"/>
                </a:solidFill>
              </a:rPr>
              <a:t>Expected </a:t>
            </a:r>
            <a:r>
              <a:rPr lang="en-US" sz="8500" b="1" dirty="0">
                <a:solidFill>
                  <a:schemeClr val="bg1"/>
                </a:solidFill>
              </a:rPr>
              <a:t>Value</a:t>
            </a:r>
          </a:p>
        </p:txBody>
      </p:sp>
    </p:spTree>
    <p:extLst>
      <p:ext uri="{BB962C8B-B14F-4D97-AF65-F5344CB8AC3E}">
        <p14:creationId xmlns:p14="http://schemas.microsoft.com/office/powerpoint/2010/main" val="2231426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203FD6C-2C90-413B-9E7A-F26F4A8C3D8C}"/>
              </a:ext>
            </a:extLst>
          </p:cNvPr>
          <p:cNvCxnSpPr>
            <a:cxnSpLocks/>
          </p:cNvCxnSpPr>
          <p:nvPr/>
        </p:nvCxnSpPr>
        <p:spPr>
          <a:xfrm>
            <a:off x="5780925" y="1448656"/>
            <a:ext cx="0" cy="5003515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45A8420-05A6-433D-AF07-559674B5AC80}"/>
                  </a:ext>
                </a:extLst>
              </p:cNvPr>
              <p:cNvSpPr txBox="1"/>
              <p:nvPr/>
            </p:nvSpPr>
            <p:spPr>
              <a:xfrm>
                <a:off x="1017142" y="2259449"/>
                <a:ext cx="4202124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+2=5</m:t>
                      </m:r>
                    </m:oMath>
                  </m:oMathPara>
                </a14:m>
                <a:endParaRPr lang="en-US" sz="3500" dirty="0">
                  <a:solidFill>
                    <a:schemeClr val="bg1"/>
                  </a:solidFill>
                </a:endParaRPr>
              </a:p>
              <a:p>
                <a:r>
                  <a:rPr lang="en-US" sz="3500" b="0" dirty="0">
                    <a:solidFill>
                      <a:schemeClr val="bg1"/>
                    </a:solidFill>
                  </a:rPr>
                  <a:t>	       </a:t>
                </a:r>
                <a14:m>
                  <m:oMath xmlns:m="http://schemas.openxmlformats.org/officeDocument/2006/math">
                    <m:r>
                      <a:rPr lang="en-US" sz="5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5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5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US" sz="5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45A8420-05A6-433D-AF07-559674B5AC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7142" y="2259449"/>
                <a:ext cx="4202124" cy="147732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93F456D-1C59-427E-8690-22179442C57B}"/>
                  </a:ext>
                </a:extLst>
              </p:cNvPr>
              <p:cNvSpPr/>
              <p:nvPr/>
            </p:nvSpPr>
            <p:spPr>
              <a:xfrm>
                <a:off x="2452912" y="1009255"/>
                <a:ext cx="1323734" cy="101566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6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6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6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93F456D-1C59-427E-8690-22179442C5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2912" y="1009255"/>
                <a:ext cx="1323734" cy="101566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71008372-CF3C-4691-A2DC-DC5282944A27}"/>
                  </a:ext>
                </a:extLst>
              </p:cNvPr>
              <p:cNvSpPr/>
              <p:nvPr/>
            </p:nvSpPr>
            <p:spPr>
              <a:xfrm>
                <a:off x="8310417" y="1059673"/>
                <a:ext cx="1551579" cy="10156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6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6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6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71008372-CF3C-4691-A2DC-DC5282944A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0417" y="1059673"/>
                <a:ext cx="1551579" cy="101566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3AC69BE6-C02A-4CD4-8721-D4B8B74EA5F8}"/>
              </a:ext>
            </a:extLst>
          </p:cNvPr>
          <p:cNvSpPr txBox="1"/>
          <p:nvPr/>
        </p:nvSpPr>
        <p:spPr>
          <a:xfrm>
            <a:off x="6096000" y="2187529"/>
            <a:ext cx="700278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X = amount of winnings</a:t>
            </a:r>
            <a:endParaRPr lang="en-US" sz="4000" b="0" dirty="0">
              <a:solidFill>
                <a:schemeClr val="bg1"/>
              </a:solidFill>
            </a:endParaRPr>
          </a:p>
          <a:p>
            <a:endParaRPr lang="en-US" sz="3000" dirty="0">
              <a:solidFill>
                <a:schemeClr val="bg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3F54993-548D-4B19-868E-996054E0A20E}"/>
              </a:ext>
            </a:extLst>
          </p:cNvPr>
          <p:cNvSpPr/>
          <p:nvPr/>
        </p:nvSpPr>
        <p:spPr>
          <a:xfrm>
            <a:off x="300622" y="4424457"/>
            <a:ext cx="532276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</a:rPr>
              <a:t>It </a:t>
            </a:r>
            <a:r>
              <a:rPr lang="en-US" sz="3600" dirty="0">
                <a:solidFill>
                  <a:schemeClr val="bg1"/>
                </a:solidFill>
              </a:rPr>
              <a:t>already exists and we solve for it.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0ADF8DE-3063-47E4-8262-05282C0103D7}"/>
              </a:ext>
            </a:extLst>
          </p:cNvPr>
          <p:cNvSpPr/>
          <p:nvPr/>
        </p:nvSpPr>
        <p:spPr>
          <a:xfrm>
            <a:off x="6096000" y="5116955"/>
            <a:ext cx="524133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000" dirty="0">
                <a:solidFill>
                  <a:schemeClr val="bg1"/>
                </a:solidFill>
              </a:rPr>
              <a:t>Represents an outcome that hasn’t occurred yet.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EF1FF4C-473C-402D-8620-99F29EDD4763}"/>
              </a:ext>
            </a:extLst>
          </p:cNvPr>
          <p:cNvSpPr txBox="1"/>
          <p:nvPr/>
        </p:nvSpPr>
        <p:spPr>
          <a:xfrm>
            <a:off x="215765" y="191244"/>
            <a:ext cx="1219553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u="sng" dirty="0">
                <a:solidFill>
                  <a:schemeClr val="bg1"/>
                </a:solidFill>
              </a:rPr>
              <a:t>Regular Variable</a:t>
            </a:r>
            <a:r>
              <a:rPr lang="en-US" sz="5000" dirty="0">
                <a:solidFill>
                  <a:schemeClr val="bg1"/>
                </a:solidFill>
              </a:rPr>
              <a:t>       </a:t>
            </a:r>
            <a:r>
              <a:rPr lang="en-US" sz="5000" u="sng" dirty="0">
                <a:solidFill>
                  <a:schemeClr val="bg1"/>
                </a:solidFill>
              </a:rPr>
              <a:t>Random Variable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7" name="Table 7">
                <a:extLst>
                  <a:ext uri="{FF2B5EF4-FFF2-40B4-BE49-F238E27FC236}">
                    <a16:creationId xmlns:a16="http://schemas.microsoft.com/office/drawing/2014/main" id="{C2536233-F87A-4F6B-B287-0F81D64CF70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67764998"/>
                  </p:ext>
                </p:extLst>
              </p:nvPr>
            </p:nvGraphicFramePr>
            <p:xfrm>
              <a:off x="6185047" y="2998113"/>
              <a:ext cx="5713521" cy="1954869"/>
            </p:xfrm>
            <a:graphic>
              <a:graphicData uri="http://schemas.openxmlformats.org/drawingml/2006/table">
                <a:tbl>
                  <a:tblPr bandRow="1"/>
                  <a:tblGrid>
                    <a:gridCol w="1201477">
                      <a:extLst>
                        <a:ext uri="{9D8B030D-6E8A-4147-A177-3AD203B41FA5}">
                          <a16:colId xmlns:a16="http://schemas.microsoft.com/office/drawing/2014/main" val="3069967537"/>
                        </a:ext>
                      </a:extLst>
                    </a:gridCol>
                    <a:gridCol w="2123754">
                      <a:extLst>
                        <a:ext uri="{9D8B030D-6E8A-4147-A177-3AD203B41FA5}">
                          <a16:colId xmlns:a16="http://schemas.microsoft.com/office/drawing/2014/main" val="851407705"/>
                        </a:ext>
                      </a:extLst>
                    </a:gridCol>
                    <a:gridCol w="2388290">
                      <a:extLst>
                        <a:ext uri="{9D8B030D-6E8A-4147-A177-3AD203B41FA5}">
                          <a16:colId xmlns:a16="http://schemas.microsoft.com/office/drawing/2014/main" val="2587038081"/>
                        </a:ext>
                      </a:extLst>
                    </a:gridCol>
                  </a:tblGrid>
                  <a:tr h="872892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</a:pPr>
                          <a:r>
                            <a:rPr lang="en-US" sz="3200" b="1" i="1" dirty="0">
                              <a:solidFill>
                                <a:schemeClr val="bg1"/>
                              </a:solidFill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</a:rPr>
                            <a:t>X </a:t>
                          </a:r>
                          <a:endParaRPr lang="en-US" sz="3200" dirty="0">
                            <a:solidFill>
                              <a:schemeClr val="bg1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</a:pPr>
                          <a:r>
                            <a:rPr lang="en-US" sz="3200" b="1" dirty="0">
                              <a:solidFill>
                                <a:schemeClr val="bg1"/>
                              </a:solidFill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</a:rPr>
                            <a:t>+$100</a:t>
                          </a:r>
                          <a:endParaRPr lang="en-US" sz="3200" dirty="0">
                            <a:solidFill>
                              <a:schemeClr val="bg1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</a:pPr>
                          <a:r>
                            <a:rPr lang="en-US" sz="3200" b="1" dirty="0">
                              <a:solidFill>
                                <a:schemeClr val="bg1"/>
                              </a:solidFill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</a:rPr>
                            <a:t>-$100</a:t>
                          </a:r>
                          <a:endParaRPr lang="en-US" sz="3200" dirty="0">
                            <a:solidFill>
                              <a:schemeClr val="bg1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73688963"/>
                      </a:ext>
                    </a:extLst>
                  </a:tr>
                  <a:tr h="1032465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</a:pPr>
                          <a:r>
                            <a:rPr lang="en-US" sz="3200" b="1" i="1" kern="1200" dirty="0">
                              <a:solidFill>
                                <a:schemeClr val="bg1"/>
                              </a:solidFill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+mn-cs"/>
                            </a:rPr>
                            <a:t>P(X)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altLang="zh-CN" sz="3200" b="1" i="1" kern="1200" smtClean="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+mn-cs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3200" b="1" i="1" kern="1200" smtClean="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+mn-cs"/>
                                      </a:rPr>
                                      <m:t>𝟏𝟖</m:t>
                                    </m:r>
                                  </m:num>
                                  <m:den>
                                    <m:r>
                                      <a:rPr lang="en-US" altLang="zh-CN" sz="3200" b="1" i="1" kern="1200" smtClean="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+mn-cs"/>
                                      </a:rPr>
                                      <m:t>37</m:t>
                                    </m:r>
                                  </m:den>
                                </m:f>
                                <m:r>
                                  <a:rPr lang="en-US" altLang="zh-CN" sz="3200" b="1" i="1" kern="1200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+mn-cs"/>
                                  </a:rPr>
                                  <m:t>=.486</m:t>
                                </m:r>
                              </m:oMath>
                            </m:oMathPara>
                          </a14:m>
                          <a:endParaRPr lang="en-US" sz="3200" b="1" i="1" kern="1200" dirty="0">
                            <a:solidFill>
                              <a:schemeClr val="bg1"/>
                            </a:solidFill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+mn-cs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altLang="zh-CN" sz="3200" b="1" i="1" kern="1200" smtClean="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+mn-cs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3200" b="1" i="1" kern="1200" smtClean="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+mn-cs"/>
                                      </a:rPr>
                                      <m:t>𝟏𝟗</m:t>
                                    </m:r>
                                  </m:num>
                                  <m:den>
                                    <m:r>
                                      <a:rPr lang="en-US" altLang="zh-CN" sz="3200" b="1" i="1" kern="1200" smtClean="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+mn-cs"/>
                                      </a:rPr>
                                      <m:t>37</m:t>
                                    </m:r>
                                  </m:den>
                                </m:f>
                                <m:r>
                                  <a:rPr lang="en-US" altLang="zh-CN" sz="3200" b="1" i="1" kern="1200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+mn-cs"/>
                                  </a:rPr>
                                  <m:t>=.</m:t>
                                </m:r>
                                <m:r>
                                  <a:rPr lang="en-US" altLang="zh-CN" sz="3200" b="1" i="1" kern="1200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+mn-cs"/>
                                  </a:rPr>
                                  <m:t>𝟓𝟏𝟒</m:t>
                                </m:r>
                              </m:oMath>
                            </m:oMathPara>
                          </a14:m>
                          <a:endParaRPr lang="en-US" altLang="zh-CN" sz="3200" b="1" i="1" kern="1200" dirty="0">
                            <a:solidFill>
                              <a:schemeClr val="bg1"/>
                            </a:solidFill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+mn-cs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58112825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7" name="Table 7">
                <a:extLst>
                  <a:ext uri="{FF2B5EF4-FFF2-40B4-BE49-F238E27FC236}">
                    <a16:creationId xmlns:a16="http://schemas.microsoft.com/office/drawing/2014/main" id="{C2536233-F87A-4F6B-B287-0F81D64CF70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67764998"/>
                  </p:ext>
                </p:extLst>
              </p:nvPr>
            </p:nvGraphicFramePr>
            <p:xfrm>
              <a:off x="6185047" y="2998113"/>
              <a:ext cx="5713521" cy="1954869"/>
            </p:xfrm>
            <a:graphic>
              <a:graphicData uri="http://schemas.openxmlformats.org/drawingml/2006/table">
                <a:tbl>
                  <a:tblPr bandRow="1"/>
                  <a:tblGrid>
                    <a:gridCol w="1201477">
                      <a:extLst>
                        <a:ext uri="{9D8B030D-6E8A-4147-A177-3AD203B41FA5}">
                          <a16:colId xmlns:a16="http://schemas.microsoft.com/office/drawing/2014/main" val="3069967537"/>
                        </a:ext>
                      </a:extLst>
                    </a:gridCol>
                    <a:gridCol w="2123754">
                      <a:extLst>
                        <a:ext uri="{9D8B030D-6E8A-4147-A177-3AD203B41FA5}">
                          <a16:colId xmlns:a16="http://schemas.microsoft.com/office/drawing/2014/main" val="851407705"/>
                        </a:ext>
                      </a:extLst>
                    </a:gridCol>
                    <a:gridCol w="2388290">
                      <a:extLst>
                        <a:ext uri="{9D8B030D-6E8A-4147-A177-3AD203B41FA5}">
                          <a16:colId xmlns:a16="http://schemas.microsoft.com/office/drawing/2014/main" val="2587038081"/>
                        </a:ext>
                      </a:extLst>
                    </a:gridCol>
                  </a:tblGrid>
                  <a:tr h="872892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</a:pPr>
                          <a:r>
                            <a:rPr lang="en-US" sz="3200" b="1" i="1" dirty="0">
                              <a:solidFill>
                                <a:schemeClr val="bg1"/>
                              </a:solidFill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</a:rPr>
                            <a:t>X </a:t>
                          </a:r>
                          <a:endParaRPr lang="en-US" sz="3200" dirty="0">
                            <a:solidFill>
                              <a:schemeClr val="bg1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</a:pPr>
                          <a:r>
                            <a:rPr lang="en-US" sz="3200" b="1" dirty="0">
                              <a:solidFill>
                                <a:schemeClr val="bg1"/>
                              </a:solidFill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</a:rPr>
                            <a:t>+$100</a:t>
                          </a:r>
                          <a:endParaRPr lang="en-US" sz="3200" dirty="0">
                            <a:solidFill>
                              <a:schemeClr val="bg1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</a:pPr>
                          <a:r>
                            <a:rPr lang="en-US" sz="3200" b="1" dirty="0">
                              <a:solidFill>
                                <a:schemeClr val="bg1"/>
                              </a:solidFill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</a:rPr>
                            <a:t>-$100</a:t>
                          </a:r>
                          <a:endParaRPr lang="en-US" sz="3200" dirty="0">
                            <a:solidFill>
                              <a:schemeClr val="bg1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73688963"/>
                      </a:ext>
                    </a:extLst>
                  </a:tr>
                  <a:tr h="1081977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</a:pPr>
                          <a:r>
                            <a:rPr lang="en-US" sz="3200" b="1" i="1" kern="1200" dirty="0">
                              <a:solidFill>
                                <a:schemeClr val="bg1"/>
                              </a:solidFill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+mn-cs"/>
                            </a:rPr>
                            <a:t>P(X)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56734" t="-81461" r="-112894" b="-11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139541" t="-81461" r="-510" b="-112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58112825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277347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4" grpId="0"/>
      <p:bldP spid="1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5692589-663C-4660-A8FC-F72F800B531D}"/>
              </a:ext>
            </a:extLst>
          </p:cNvPr>
          <p:cNvSpPr txBox="1"/>
          <p:nvPr/>
        </p:nvSpPr>
        <p:spPr>
          <a:xfrm>
            <a:off x="492247" y="536988"/>
            <a:ext cx="11377198" cy="5539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8000" b="1" dirty="0">
                <a:solidFill>
                  <a:schemeClr val="bg1"/>
                </a:solidFill>
              </a:rPr>
              <a:t>Topics</a:t>
            </a:r>
            <a:endParaRPr lang="en-US" sz="2000" dirty="0">
              <a:solidFill>
                <a:schemeClr val="bg1"/>
              </a:solidFill>
            </a:endParaRPr>
          </a:p>
          <a:p>
            <a:pPr marL="914400" indent="-914400">
              <a:lnSpc>
                <a:spcPct val="150000"/>
              </a:lnSpc>
              <a:buAutoNum type="arabicPeriod"/>
            </a:pPr>
            <a:r>
              <a:rPr lang="en-US" sz="5200" dirty="0">
                <a:solidFill>
                  <a:schemeClr val="bg1"/>
                </a:solidFill>
              </a:rPr>
              <a:t>Discrete random variables</a:t>
            </a:r>
          </a:p>
          <a:p>
            <a:pPr marL="914400" indent="-914400">
              <a:lnSpc>
                <a:spcPct val="150000"/>
              </a:lnSpc>
              <a:buAutoNum type="arabicPeriod"/>
            </a:pPr>
            <a:r>
              <a:rPr lang="en-US" sz="5200" b="1" dirty="0">
                <a:solidFill>
                  <a:schemeClr val="bg1"/>
                </a:solidFill>
              </a:rPr>
              <a:t>Expected frequency </a:t>
            </a:r>
          </a:p>
          <a:p>
            <a:pPr marL="914400" indent="-914400">
              <a:lnSpc>
                <a:spcPct val="150000"/>
              </a:lnSpc>
              <a:buAutoNum type="arabicPeriod"/>
            </a:pPr>
            <a:r>
              <a:rPr lang="en-US" sz="5200" dirty="0">
                <a:solidFill>
                  <a:schemeClr val="bg1"/>
                </a:solidFill>
              </a:rPr>
              <a:t>Expected value</a:t>
            </a:r>
          </a:p>
        </p:txBody>
      </p:sp>
    </p:spTree>
    <p:extLst>
      <p:ext uri="{BB962C8B-B14F-4D97-AF65-F5344CB8AC3E}">
        <p14:creationId xmlns:p14="http://schemas.microsoft.com/office/powerpoint/2010/main" val="838886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FA88A3F-F04D-453E-891C-C9A3B7DC1633}"/>
              </a:ext>
            </a:extLst>
          </p:cNvPr>
          <p:cNvSpPr txBox="1"/>
          <p:nvPr/>
        </p:nvSpPr>
        <p:spPr>
          <a:xfrm>
            <a:off x="275689" y="323837"/>
            <a:ext cx="992654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Expected Frequency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AE3F43-FADB-4648-91CE-81325541A88B}"/>
              </a:ext>
            </a:extLst>
          </p:cNvPr>
          <p:cNvSpPr txBox="1"/>
          <p:nvPr/>
        </p:nvSpPr>
        <p:spPr>
          <a:xfrm>
            <a:off x="500972" y="1650473"/>
            <a:ext cx="1112691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1. If I were to play 1000 times, how many times would expect black to win?</a:t>
            </a:r>
          </a:p>
        </p:txBody>
      </p:sp>
      <p:sp>
        <p:nvSpPr>
          <p:cNvPr id="6" name="TextBox 1">
            <a:extLst>
              <a:ext uri="{FF2B5EF4-FFF2-40B4-BE49-F238E27FC236}">
                <a16:creationId xmlns:a16="http://schemas.microsoft.com/office/drawing/2014/main" id="{01F97BD5-EA9B-4511-951F-991C42D8AF91}"/>
              </a:ext>
            </a:extLst>
          </p:cNvPr>
          <p:cNvSpPr txBox="1"/>
          <p:nvPr/>
        </p:nvSpPr>
        <p:spPr>
          <a:xfrm>
            <a:off x="428315" y="3328184"/>
            <a:ext cx="116577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We’d expect to get black </a:t>
            </a:r>
            <a:r>
              <a:rPr lang="en-US" sz="3600" dirty="0" smtClean="0">
                <a:solidFill>
                  <a:schemeClr val="bg1"/>
                </a:solidFill>
              </a:rPr>
              <a:t>486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dirty="0" smtClean="0">
                <a:solidFill>
                  <a:schemeClr val="bg1"/>
                </a:solidFill>
              </a:rPr>
              <a:t>times </a:t>
            </a:r>
            <a:r>
              <a:rPr lang="en-US" sz="3600" dirty="0">
                <a:solidFill>
                  <a:schemeClr val="bg1"/>
                </a:solidFill>
              </a:rPr>
              <a:t>of the 1000 times we played.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274966AD-145F-423C-91A6-29CEFF009D9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91633362"/>
                  </p:ext>
                </p:extLst>
              </p:nvPr>
            </p:nvGraphicFramePr>
            <p:xfrm>
              <a:off x="434843" y="4759674"/>
              <a:ext cx="5489089" cy="1448456"/>
            </p:xfrm>
            <a:graphic>
              <a:graphicData uri="http://schemas.openxmlformats.org/drawingml/2006/table">
                <a:tbl>
                  <a:tblPr bandRow="1"/>
                  <a:tblGrid>
                    <a:gridCol w="1179668">
                      <a:extLst>
                        <a:ext uri="{9D8B030D-6E8A-4147-A177-3AD203B41FA5}">
                          <a16:colId xmlns:a16="http://schemas.microsoft.com/office/drawing/2014/main" val="3069967537"/>
                        </a:ext>
                      </a:extLst>
                    </a:gridCol>
                    <a:gridCol w="2085204">
                      <a:extLst>
                        <a:ext uri="{9D8B030D-6E8A-4147-A177-3AD203B41FA5}">
                          <a16:colId xmlns:a16="http://schemas.microsoft.com/office/drawing/2014/main" val="851407705"/>
                        </a:ext>
                      </a:extLst>
                    </a:gridCol>
                    <a:gridCol w="2224217">
                      <a:extLst>
                        <a:ext uri="{9D8B030D-6E8A-4147-A177-3AD203B41FA5}">
                          <a16:colId xmlns:a16="http://schemas.microsoft.com/office/drawing/2014/main" val="2587038081"/>
                        </a:ext>
                      </a:extLst>
                    </a:gridCol>
                  </a:tblGrid>
                  <a:tr h="724228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</a:pPr>
                          <a:r>
                            <a:rPr lang="en-US" sz="2600" b="1" i="1" dirty="0">
                              <a:solidFill>
                                <a:schemeClr val="bg1"/>
                              </a:solidFill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</a:rPr>
                            <a:t>X </a:t>
                          </a:r>
                          <a:endParaRPr lang="en-US" sz="2600" dirty="0">
                            <a:solidFill>
                              <a:schemeClr val="bg1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</a:pPr>
                          <a:r>
                            <a:rPr lang="en-US" sz="2600" b="1" dirty="0">
                              <a:solidFill>
                                <a:schemeClr val="bg1"/>
                              </a:solidFill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</a:rPr>
                            <a:t>+$100</a:t>
                          </a:r>
                          <a:endParaRPr lang="en-US" sz="2600" dirty="0">
                            <a:solidFill>
                              <a:schemeClr val="bg1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</a:pPr>
                          <a:r>
                            <a:rPr lang="en-US" sz="2600" b="1" dirty="0">
                              <a:solidFill>
                                <a:schemeClr val="bg1"/>
                              </a:solidFill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</a:rPr>
                            <a:t>-$100</a:t>
                          </a:r>
                          <a:endParaRPr lang="en-US" sz="2600" dirty="0">
                            <a:solidFill>
                              <a:schemeClr val="bg1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73688963"/>
                      </a:ext>
                    </a:extLst>
                  </a:tr>
                  <a:tr h="724228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</a:pPr>
                          <a:r>
                            <a:rPr lang="en-US" sz="2600" b="1" i="1">
                              <a:solidFill>
                                <a:schemeClr val="bg1"/>
                              </a:solidFill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</a:rPr>
                            <a:t>P(X)</a:t>
                          </a:r>
                          <a:endParaRPr lang="en-US" sz="2600">
                            <a:solidFill>
                              <a:schemeClr val="bg1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</a:pP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sz="2600" b="0" i="1" smtClean="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600" b="0" i="1" smtClean="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18</m:t>
                                  </m:r>
                                </m:num>
                                <m:den>
                                  <m:r>
                                    <a:rPr lang="en-US" sz="2600" b="0" i="1" smtClean="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37</m:t>
                                  </m:r>
                                </m:den>
                              </m:f>
                              <m:r>
                                <a:rPr lang="en-US" sz="2600" b="0" i="1" smtClean="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=.486</m:t>
                              </m:r>
                            </m:oMath>
                          </a14:m>
                          <a:r>
                            <a:rPr lang="en-US" sz="2600" b="0" dirty="0">
                              <a:solidFill>
                                <a:schemeClr val="bg1"/>
                              </a:solidFill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</a:rPr>
                            <a:t> </a:t>
                          </a:r>
                          <a:endParaRPr lang="en-US" sz="2600" b="0" dirty="0">
                            <a:solidFill>
                              <a:schemeClr val="bg1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</a:pP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sz="2600" b="0" i="1" smtClean="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600" b="0" i="1" smtClean="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19</m:t>
                                  </m:r>
                                </m:num>
                                <m:den>
                                  <m:r>
                                    <a:rPr lang="en-US" sz="2600" b="0" i="1" smtClean="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37</m:t>
                                  </m:r>
                                </m:den>
                              </m:f>
                              <m:r>
                                <a:rPr lang="en-US" sz="2600" b="0" i="1" smtClean="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=.514</m:t>
                              </m:r>
                            </m:oMath>
                          </a14:m>
                          <a:r>
                            <a:rPr lang="en-US" sz="2600" b="0" dirty="0">
                              <a:solidFill>
                                <a:schemeClr val="bg1"/>
                              </a:solidFill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</a:rPr>
                            <a:t> </a:t>
                          </a:r>
                          <a:r>
                            <a:rPr lang="en-US" sz="2600" b="1" dirty="0">
                              <a:solidFill>
                                <a:schemeClr val="bg1"/>
                              </a:solidFill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</a:rPr>
                            <a:t> </a:t>
                          </a:r>
                          <a:endParaRPr lang="en-US" sz="2600" dirty="0">
                            <a:solidFill>
                              <a:schemeClr val="bg1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58112825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274966AD-145F-423C-91A6-29CEFF009D9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91633362"/>
                  </p:ext>
                </p:extLst>
              </p:nvPr>
            </p:nvGraphicFramePr>
            <p:xfrm>
              <a:off x="434843" y="4759674"/>
              <a:ext cx="5489089" cy="1448456"/>
            </p:xfrm>
            <a:graphic>
              <a:graphicData uri="http://schemas.openxmlformats.org/drawingml/2006/table">
                <a:tbl>
                  <a:tblPr bandRow="1"/>
                  <a:tblGrid>
                    <a:gridCol w="1179668">
                      <a:extLst>
                        <a:ext uri="{9D8B030D-6E8A-4147-A177-3AD203B41FA5}">
                          <a16:colId xmlns:a16="http://schemas.microsoft.com/office/drawing/2014/main" val="3069967537"/>
                        </a:ext>
                      </a:extLst>
                    </a:gridCol>
                    <a:gridCol w="2085204">
                      <a:extLst>
                        <a:ext uri="{9D8B030D-6E8A-4147-A177-3AD203B41FA5}">
                          <a16:colId xmlns:a16="http://schemas.microsoft.com/office/drawing/2014/main" val="851407705"/>
                        </a:ext>
                      </a:extLst>
                    </a:gridCol>
                    <a:gridCol w="2224217">
                      <a:extLst>
                        <a:ext uri="{9D8B030D-6E8A-4147-A177-3AD203B41FA5}">
                          <a16:colId xmlns:a16="http://schemas.microsoft.com/office/drawing/2014/main" val="2587038081"/>
                        </a:ext>
                      </a:extLst>
                    </a:gridCol>
                  </a:tblGrid>
                  <a:tr h="724228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</a:pPr>
                          <a:r>
                            <a:rPr lang="en-US" sz="2600" b="1" i="1" dirty="0">
                              <a:solidFill>
                                <a:schemeClr val="bg1"/>
                              </a:solidFill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</a:rPr>
                            <a:t>X </a:t>
                          </a:r>
                          <a:endParaRPr lang="en-US" sz="2600" dirty="0">
                            <a:solidFill>
                              <a:schemeClr val="bg1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</a:pPr>
                          <a:r>
                            <a:rPr lang="en-US" sz="2600" b="1" dirty="0">
                              <a:solidFill>
                                <a:schemeClr val="bg1"/>
                              </a:solidFill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</a:rPr>
                            <a:t>+$100</a:t>
                          </a:r>
                          <a:endParaRPr lang="en-US" sz="2600" dirty="0">
                            <a:solidFill>
                              <a:schemeClr val="bg1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</a:pPr>
                          <a:r>
                            <a:rPr lang="en-US" sz="2600" b="1" dirty="0">
                              <a:solidFill>
                                <a:schemeClr val="bg1"/>
                              </a:solidFill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</a:rPr>
                            <a:t>-$100</a:t>
                          </a:r>
                          <a:endParaRPr lang="en-US" sz="2600" dirty="0">
                            <a:solidFill>
                              <a:schemeClr val="bg1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73688963"/>
                      </a:ext>
                    </a:extLst>
                  </a:tr>
                  <a:tr h="724228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</a:pPr>
                          <a:r>
                            <a:rPr lang="en-US" sz="2600" b="1" i="1">
                              <a:solidFill>
                                <a:schemeClr val="bg1"/>
                              </a:solidFill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</a:rPr>
                            <a:t>P(X)</a:t>
                          </a:r>
                          <a:endParaRPr lang="en-US" sz="2600">
                            <a:solidFill>
                              <a:schemeClr val="bg1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57018" t="-101681" r="-107310" b="-16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47123" t="-101681" r="-548" b="-168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58112825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161532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5692589-663C-4660-A8FC-F72F800B531D}"/>
              </a:ext>
            </a:extLst>
          </p:cNvPr>
          <p:cNvSpPr txBox="1"/>
          <p:nvPr/>
        </p:nvSpPr>
        <p:spPr>
          <a:xfrm>
            <a:off x="492247" y="536988"/>
            <a:ext cx="11377198" cy="5539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8000" b="1" dirty="0">
                <a:solidFill>
                  <a:schemeClr val="bg1"/>
                </a:solidFill>
              </a:rPr>
              <a:t>Topics</a:t>
            </a:r>
            <a:endParaRPr lang="en-US" sz="2000" dirty="0">
              <a:solidFill>
                <a:schemeClr val="bg1"/>
              </a:solidFill>
            </a:endParaRPr>
          </a:p>
          <a:p>
            <a:pPr marL="914400" indent="-914400">
              <a:lnSpc>
                <a:spcPct val="150000"/>
              </a:lnSpc>
              <a:buAutoNum type="arabicPeriod"/>
            </a:pPr>
            <a:r>
              <a:rPr lang="en-US" sz="5200" dirty="0">
                <a:solidFill>
                  <a:schemeClr val="bg1"/>
                </a:solidFill>
              </a:rPr>
              <a:t>Discrete random variables</a:t>
            </a:r>
          </a:p>
          <a:p>
            <a:pPr marL="914400" indent="-914400">
              <a:lnSpc>
                <a:spcPct val="150000"/>
              </a:lnSpc>
              <a:buAutoNum type="arabicPeriod"/>
            </a:pPr>
            <a:r>
              <a:rPr lang="en-US" sz="5200" dirty="0">
                <a:solidFill>
                  <a:schemeClr val="bg1"/>
                </a:solidFill>
              </a:rPr>
              <a:t>Expected frequency </a:t>
            </a:r>
          </a:p>
          <a:p>
            <a:pPr marL="914400" indent="-914400">
              <a:lnSpc>
                <a:spcPct val="150000"/>
              </a:lnSpc>
              <a:buAutoNum type="arabicPeriod"/>
            </a:pPr>
            <a:r>
              <a:rPr lang="en-US" sz="5200" b="1" dirty="0">
                <a:solidFill>
                  <a:schemeClr val="bg1"/>
                </a:solidFill>
              </a:rPr>
              <a:t>Expected value</a:t>
            </a:r>
          </a:p>
        </p:txBody>
      </p:sp>
    </p:spTree>
    <p:extLst>
      <p:ext uri="{BB962C8B-B14F-4D97-AF65-F5344CB8AC3E}">
        <p14:creationId xmlns:p14="http://schemas.microsoft.com/office/powerpoint/2010/main" val="4172996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FBFFBD8-E148-4EFA-860E-DEBB466EBA13}"/>
              </a:ext>
            </a:extLst>
          </p:cNvPr>
          <p:cNvSpPr txBox="1"/>
          <p:nvPr/>
        </p:nvSpPr>
        <p:spPr>
          <a:xfrm>
            <a:off x="532543" y="1510365"/>
            <a:ext cx="1112691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If I were to play 1000 times, what would my average winnings be per play?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A88A3F-F04D-453E-891C-C9A3B7DC1633}"/>
              </a:ext>
            </a:extLst>
          </p:cNvPr>
          <p:cNvSpPr txBox="1"/>
          <p:nvPr/>
        </p:nvSpPr>
        <p:spPr>
          <a:xfrm>
            <a:off x="275689" y="323837"/>
            <a:ext cx="992654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Expected Value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D59FE5E-E25D-4BE0-8E47-7C968CF7BC4D}"/>
                  </a:ext>
                </a:extLst>
              </p:cNvPr>
              <p:cNvSpPr txBox="1"/>
              <p:nvPr/>
            </p:nvSpPr>
            <p:spPr>
              <a:xfrm>
                <a:off x="760288" y="3004669"/>
                <a:ext cx="9842642" cy="11695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500" dirty="0" smtClean="0">
                    <a:solidFill>
                      <a:schemeClr val="bg1"/>
                    </a:solidFill>
                  </a:rPr>
                  <a:t>Expect to win: </a:t>
                </a:r>
                <a14:m>
                  <m:oMath xmlns:m="http://schemas.openxmlformats.org/officeDocument/2006/math">
                    <m:r>
                      <a:rPr lang="en-US" sz="35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0.486</m:t>
                    </m:r>
                    <m:r>
                      <a:rPr lang="en-US" sz="35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∗1000=486</m:t>
                    </m:r>
                  </m:oMath>
                </a14:m>
                <a:r>
                  <a:rPr lang="en-US" sz="3500" dirty="0">
                    <a:solidFill>
                      <a:schemeClr val="bg1"/>
                    </a:solidFill>
                  </a:rPr>
                  <a:t> times</a:t>
                </a:r>
              </a:p>
              <a:p>
                <a:r>
                  <a:rPr lang="en-US" sz="3500" dirty="0">
                    <a:solidFill>
                      <a:schemeClr val="bg1"/>
                    </a:solidFill>
                  </a:rPr>
                  <a:t>Expect to lose: </a:t>
                </a:r>
                <a14:m>
                  <m:oMath xmlns:m="http://schemas.openxmlformats.org/officeDocument/2006/math">
                    <m:r>
                      <a:rPr lang="en-US" sz="35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0.</m:t>
                    </m:r>
                    <m:r>
                      <a:rPr lang="en-US" sz="35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514</m:t>
                    </m:r>
                    <m:r>
                      <a:rPr lang="en-US" sz="35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∗1000=</m:t>
                    </m:r>
                    <m:r>
                      <a:rPr lang="en-US" sz="35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514</m:t>
                    </m:r>
                  </m:oMath>
                </a14:m>
                <a:r>
                  <a:rPr lang="en-US" sz="3500" dirty="0">
                    <a:solidFill>
                      <a:schemeClr val="bg1"/>
                    </a:solidFill>
                  </a:rPr>
                  <a:t> times 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D59FE5E-E25D-4BE0-8E47-7C968CF7BC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288" y="3004669"/>
                <a:ext cx="9842642" cy="1169551"/>
              </a:xfrm>
              <a:prstGeom prst="rect">
                <a:avLst/>
              </a:prstGeom>
              <a:blipFill>
                <a:blip r:embed="rId2"/>
                <a:stretch>
                  <a:fillRect l="-1859" t="-8333" b="-182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8">
                <a:extLst>
                  <a:ext uri="{FF2B5EF4-FFF2-40B4-BE49-F238E27FC236}">
                    <a16:creationId xmlns:a16="http://schemas.microsoft.com/office/drawing/2014/main" id="{274966AD-145F-423C-91A6-29CEFF009D9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37643563"/>
                  </p:ext>
                </p:extLst>
              </p:nvPr>
            </p:nvGraphicFramePr>
            <p:xfrm>
              <a:off x="434843" y="4759674"/>
              <a:ext cx="5489089" cy="1448456"/>
            </p:xfrm>
            <a:graphic>
              <a:graphicData uri="http://schemas.openxmlformats.org/drawingml/2006/table">
                <a:tbl>
                  <a:tblPr bandRow="1"/>
                  <a:tblGrid>
                    <a:gridCol w="1179668">
                      <a:extLst>
                        <a:ext uri="{9D8B030D-6E8A-4147-A177-3AD203B41FA5}">
                          <a16:colId xmlns:a16="http://schemas.microsoft.com/office/drawing/2014/main" val="3069967537"/>
                        </a:ext>
                      </a:extLst>
                    </a:gridCol>
                    <a:gridCol w="2085204">
                      <a:extLst>
                        <a:ext uri="{9D8B030D-6E8A-4147-A177-3AD203B41FA5}">
                          <a16:colId xmlns:a16="http://schemas.microsoft.com/office/drawing/2014/main" val="851407705"/>
                        </a:ext>
                      </a:extLst>
                    </a:gridCol>
                    <a:gridCol w="2224217">
                      <a:extLst>
                        <a:ext uri="{9D8B030D-6E8A-4147-A177-3AD203B41FA5}">
                          <a16:colId xmlns:a16="http://schemas.microsoft.com/office/drawing/2014/main" val="2587038081"/>
                        </a:ext>
                      </a:extLst>
                    </a:gridCol>
                  </a:tblGrid>
                  <a:tr h="724228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</a:pPr>
                          <a:r>
                            <a:rPr lang="en-US" sz="2600" b="1" i="1" dirty="0">
                              <a:solidFill>
                                <a:schemeClr val="bg1"/>
                              </a:solidFill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</a:rPr>
                            <a:t>X =</a:t>
                          </a:r>
                          <a:endParaRPr lang="en-US" sz="2600" dirty="0">
                            <a:solidFill>
                              <a:schemeClr val="bg1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</a:pPr>
                          <a:r>
                            <a:rPr lang="en-US" sz="2600" b="1" dirty="0">
                              <a:solidFill>
                                <a:schemeClr val="bg1"/>
                              </a:solidFill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</a:rPr>
                            <a:t>+$100</a:t>
                          </a:r>
                          <a:endParaRPr lang="en-US" sz="2600" dirty="0">
                            <a:solidFill>
                              <a:schemeClr val="bg1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</a:pPr>
                          <a:r>
                            <a:rPr lang="en-US" sz="2600" b="1" dirty="0">
                              <a:solidFill>
                                <a:schemeClr val="bg1"/>
                              </a:solidFill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</a:rPr>
                            <a:t>-$100</a:t>
                          </a:r>
                          <a:endParaRPr lang="en-US" sz="2600" dirty="0">
                            <a:solidFill>
                              <a:schemeClr val="bg1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73688963"/>
                      </a:ext>
                    </a:extLst>
                  </a:tr>
                  <a:tr h="724228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</a:pPr>
                          <a:r>
                            <a:rPr lang="en-US" sz="2600" b="1" i="1">
                              <a:solidFill>
                                <a:schemeClr val="bg1"/>
                              </a:solidFill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</a:rPr>
                            <a:t>P(X)</a:t>
                          </a:r>
                          <a:endParaRPr lang="en-US" sz="2600">
                            <a:solidFill>
                              <a:schemeClr val="bg1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</a:pP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sz="2600" b="0" i="1" smtClean="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600" b="0" i="1" smtClean="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18</m:t>
                                  </m:r>
                                </m:num>
                                <m:den>
                                  <m:r>
                                    <a:rPr lang="en-US" sz="2600" b="0" i="1" smtClean="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37</m:t>
                                  </m:r>
                                </m:den>
                              </m:f>
                              <m:r>
                                <a:rPr lang="en-US" sz="2600" b="0" i="1" smtClean="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=.486</m:t>
                              </m:r>
                            </m:oMath>
                          </a14:m>
                          <a:r>
                            <a:rPr lang="en-US" sz="2600" b="0" dirty="0">
                              <a:solidFill>
                                <a:schemeClr val="bg1"/>
                              </a:solidFill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</a:rPr>
                            <a:t> </a:t>
                          </a:r>
                          <a:endParaRPr lang="en-US" sz="2600" b="0" dirty="0">
                            <a:solidFill>
                              <a:schemeClr val="bg1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</a:pP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sz="2600" b="0" i="1" smtClean="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600" b="0" i="1" smtClean="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19</m:t>
                                  </m:r>
                                </m:num>
                                <m:den>
                                  <m:r>
                                    <a:rPr lang="en-US" sz="2600" b="0" i="1" smtClean="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37</m:t>
                                  </m:r>
                                </m:den>
                              </m:f>
                              <m:r>
                                <a:rPr lang="en-US" sz="2600" b="0" i="1" smtClean="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=.514</m:t>
                              </m:r>
                            </m:oMath>
                          </a14:m>
                          <a:r>
                            <a:rPr lang="en-US" sz="2600" b="0" dirty="0">
                              <a:solidFill>
                                <a:schemeClr val="bg1"/>
                              </a:solidFill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</a:rPr>
                            <a:t> </a:t>
                          </a:r>
                          <a:r>
                            <a:rPr lang="en-US" sz="2600" b="1" dirty="0">
                              <a:solidFill>
                                <a:schemeClr val="bg1"/>
                              </a:solidFill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</a:rPr>
                            <a:t> </a:t>
                          </a:r>
                          <a:endParaRPr lang="en-US" sz="2600" dirty="0">
                            <a:solidFill>
                              <a:schemeClr val="bg1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5811282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8">
                <a:extLst>
                  <a:ext uri="{FF2B5EF4-FFF2-40B4-BE49-F238E27FC236}">
                    <a16:creationId xmlns:a16="http://schemas.microsoft.com/office/drawing/2014/main" id="{274966AD-145F-423C-91A6-29CEFF009D9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37643563"/>
                  </p:ext>
                </p:extLst>
              </p:nvPr>
            </p:nvGraphicFramePr>
            <p:xfrm>
              <a:off x="434843" y="4759674"/>
              <a:ext cx="5489089" cy="1448456"/>
            </p:xfrm>
            <a:graphic>
              <a:graphicData uri="http://schemas.openxmlformats.org/drawingml/2006/table">
                <a:tbl>
                  <a:tblPr bandRow="1"/>
                  <a:tblGrid>
                    <a:gridCol w="1179668">
                      <a:extLst>
                        <a:ext uri="{9D8B030D-6E8A-4147-A177-3AD203B41FA5}">
                          <a16:colId xmlns:a16="http://schemas.microsoft.com/office/drawing/2014/main" val="3069967537"/>
                        </a:ext>
                      </a:extLst>
                    </a:gridCol>
                    <a:gridCol w="2085204">
                      <a:extLst>
                        <a:ext uri="{9D8B030D-6E8A-4147-A177-3AD203B41FA5}">
                          <a16:colId xmlns:a16="http://schemas.microsoft.com/office/drawing/2014/main" val="851407705"/>
                        </a:ext>
                      </a:extLst>
                    </a:gridCol>
                    <a:gridCol w="2224217">
                      <a:extLst>
                        <a:ext uri="{9D8B030D-6E8A-4147-A177-3AD203B41FA5}">
                          <a16:colId xmlns:a16="http://schemas.microsoft.com/office/drawing/2014/main" val="2587038081"/>
                        </a:ext>
                      </a:extLst>
                    </a:gridCol>
                  </a:tblGrid>
                  <a:tr h="724228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</a:pPr>
                          <a:r>
                            <a:rPr lang="en-US" sz="2600" b="1" i="1" dirty="0">
                              <a:solidFill>
                                <a:schemeClr val="bg1"/>
                              </a:solidFill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</a:rPr>
                            <a:t>X =</a:t>
                          </a:r>
                          <a:endParaRPr lang="en-US" sz="2600" dirty="0">
                            <a:solidFill>
                              <a:schemeClr val="bg1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</a:pPr>
                          <a:r>
                            <a:rPr lang="en-US" sz="2600" b="1" dirty="0">
                              <a:solidFill>
                                <a:schemeClr val="bg1"/>
                              </a:solidFill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</a:rPr>
                            <a:t>+$100</a:t>
                          </a:r>
                          <a:endParaRPr lang="en-US" sz="2600" dirty="0">
                            <a:solidFill>
                              <a:schemeClr val="bg1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</a:pPr>
                          <a:r>
                            <a:rPr lang="en-US" sz="2600" b="1" dirty="0">
                              <a:solidFill>
                                <a:schemeClr val="bg1"/>
                              </a:solidFill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</a:rPr>
                            <a:t>-$100</a:t>
                          </a:r>
                          <a:endParaRPr lang="en-US" sz="2600" dirty="0">
                            <a:solidFill>
                              <a:schemeClr val="bg1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73688963"/>
                      </a:ext>
                    </a:extLst>
                  </a:tr>
                  <a:tr h="724228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</a:pPr>
                          <a:r>
                            <a:rPr lang="en-US" sz="2600" b="1" i="1">
                              <a:solidFill>
                                <a:schemeClr val="bg1"/>
                              </a:solidFill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</a:rPr>
                            <a:t>P(X)</a:t>
                          </a:r>
                          <a:endParaRPr lang="en-US" sz="2600">
                            <a:solidFill>
                              <a:schemeClr val="bg1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7018" t="-101681" r="-107310" b="-16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47123" t="-101681" r="-548" b="-168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58112825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088329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FBFFBD8-E148-4EFA-860E-DEBB466EBA13}"/>
              </a:ext>
            </a:extLst>
          </p:cNvPr>
          <p:cNvSpPr txBox="1"/>
          <p:nvPr/>
        </p:nvSpPr>
        <p:spPr>
          <a:xfrm>
            <a:off x="532543" y="1510365"/>
            <a:ext cx="1112691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If I were to play 1000 times, what would my average winnings be per play?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A88A3F-F04D-453E-891C-C9A3B7DC1633}"/>
              </a:ext>
            </a:extLst>
          </p:cNvPr>
          <p:cNvSpPr txBox="1"/>
          <p:nvPr/>
        </p:nvSpPr>
        <p:spPr>
          <a:xfrm>
            <a:off x="275689" y="323837"/>
            <a:ext cx="992654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Expected Value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8">
                <a:extLst>
                  <a:ext uri="{FF2B5EF4-FFF2-40B4-BE49-F238E27FC236}">
                    <a16:creationId xmlns:a16="http://schemas.microsoft.com/office/drawing/2014/main" id="{274966AD-145F-423C-91A6-29CEFF009D9C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434843" y="4759674"/>
              <a:ext cx="5489089" cy="1448456"/>
            </p:xfrm>
            <a:graphic>
              <a:graphicData uri="http://schemas.openxmlformats.org/drawingml/2006/table">
                <a:tbl>
                  <a:tblPr bandRow="1"/>
                  <a:tblGrid>
                    <a:gridCol w="1179668">
                      <a:extLst>
                        <a:ext uri="{9D8B030D-6E8A-4147-A177-3AD203B41FA5}">
                          <a16:colId xmlns:a16="http://schemas.microsoft.com/office/drawing/2014/main" val="3069967537"/>
                        </a:ext>
                      </a:extLst>
                    </a:gridCol>
                    <a:gridCol w="2085204">
                      <a:extLst>
                        <a:ext uri="{9D8B030D-6E8A-4147-A177-3AD203B41FA5}">
                          <a16:colId xmlns:a16="http://schemas.microsoft.com/office/drawing/2014/main" val="851407705"/>
                        </a:ext>
                      </a:extLst>
                    </a:gridCol>
                    <a:gridCol w="2224217">
                      <a:extLst>
                        <a:ext uri="{9D8B030D-6E8A-4147-A177-3AD203B41FA5}">
                          <a16:colId xmlns:a16="http://schemas.microsoft.com/office/drawing/2014/main" val="2587038081"/>
                        </a:ext>
                      </a:extLst>
                    </a:gridCol>
                  </a:tblGrid>
                  <a:tr h="724228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</a:pPr>
                          <a:r>
                            <a:rPr lang="en-US" sz="2600" b="1" i="1" dirty="0">
                              <a:solidFill>
                                <a:schemeClr val="bg1"/>
                              </a:solidFill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</a:rPr>
                            <a:t>X =</a:t>
                          </a:r>
                          <a:endParaRPr lang="en-US" sz="2600" dirty="0">
                            <a:solidFill>
                              <a:schemeClr val="bg1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</a:pPr>
                          <a:r>
                            <a:rPr lang="en-US" sz="2600" b="1" dirty="0">
                              <a:solidFill>
                                <a:schemeClr val="bg1"/>
                              </a:solidFill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</a:rPr>
                            <a:t>+$100</a:t>
                          </a:r>
                          <a:endParaRPr lang="en-US" sz="2600" dirty="0">
                            <a:solidFill>
                              <a:schemeClr val="bg1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</a:pPr>
                          <a:r>
                            <a:rPr lang="en-US" sz="2600" b="1" dirty="0">
                              <a:solidFill>
                                <a:schemeClr val="bg1"/>
                              </a:solidFill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</a:rPr>
                            <a:t>-$100</a:t>
                          </a:r>
                          <a:endParaRPr lang="en-US" sz="2600" dirty="0">
                            <a:solidFill>
                              <a:schemeClr val="bg1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73688963"/>
                      </a:ext>
                    </a:extLst>
                  </a:tr>
                  <a:tr h="724228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</a:pPr>
                          <a:r>
                            <a:rPr lang="en-US" sz="2600" b="1" i="1">
                              <a:solidFill>
                                <a:schemeClr val="bg1"/>
                              </a:solidFill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</a:rPr>
                            <a:t>P(X)</a:t>
                          </a:r>
                          <a:endParaRPr lang="en-US" sz="2600">
                            <a:solidFill>
                              <a:schemeClr val="bg1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</a:pP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sz="2600" b="0" i="1" smtClean="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600" b="0" i="1" smtClean="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18</m:t>
                                  </m:r>
                                </m:num>
                                <m:den>
                                  <m:r>
                                    <a:rPr lang="en-US" sz="2600" b="0" i="1" smtClean="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37</m:t>
                                  </m:r>
                                </m:den>
                              </m:f>
                              <m:r>
                                <a:rPr lang="en-US" sz="2600" b="0" i="1" smtClean="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=.486</m:t>
                              </m:r>
                            </m:oMath>
                          </a14:m>
                          <a:r>
                            <a:rPr lang="en-US" sz="2600" b="0" dirty="0">
                              <a:solidFill>
                                <a:schemeClr val="bg1"/>
                              </a:solidFill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</a:rPr>
                            <a:t> </a:t>
                          </a:r>
                          <a:endParaRPr lang="en-US" sz="2600" b="0" dirty="0">
                            <a:solidFill>
                              <a:schemeClr val="bg1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</a:pP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sz="2600" b="0" i="1" smtClean="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600" b="0" i="1" smtClean="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19</m:t>
                                  </m:r>
                                </m:num>
                                <m:den>
                                  <m:r>
                                    <a:rPr lang="en-US" sz="2600" b="0" i="1" smtClean="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37</m:t>
                                  </m:r>
                                </m:den>
                              </m:f>
                              <m:r>
                                <a:rPr lang="en-US" sz="2600" b="0" i="1" smtClean="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=.514</m:t>
                              </m:r>
                            </m:oMath>
                          </a14:m>
                          <a:r>
                            <a:rPr lang="en-US" sz="2600" b="0" dirty="0">
                              <a:solidFill>
                                <a:schemeClr val="bg1"/>
                              </a:solidFill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</a:rPr>
                            <a:t> </a:t>
                          </a:r>
                          <a:r>
                            <a:rPr lang="en-US" sz="2600" b="1" dirty="0">
                              <a:solidFill>
                                <a:schemeClr val="bg1"/>
                              </a:solidFill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</a:rPr>
                            <a:t> </a:t>
                          </a:r>
                          <a:endParaRPr lang="en-US" sz="2600" dirty="0">
                            <a:solidFill>
                              <a:schemeClr val="bg1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5811282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8">
                <a:extLst>
                  <a:ext uri="{FF2B5EF4-FFF2-40B4-BE49-F238E27FC236}">
                    <a16:creationId xmlns:a16="http://schemas.microsoft.com/office/drawing/2014/main" id="{274966AD-145F-423C-91A6-29CEFF009D9C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434843" y="4759674"/>
              <a:ext cx="5489089" cy="1448456"/>
            </p:xfrm>
            <a:graphic>
              <a:graphicData uri="http://schemas.openxmlformats.org/drawingml/2006/table">
                <a:tbl>
                  <a:tblPr bandRow="1"/>
                  <a:tblGrid>
                    <a:gridCol w="1179668">
                      <a:extLst>
                        <a:ext uri="{9D8B030D-6E8A-4147-A177-3AD203B41FA5}">
                          <a16:colId xmlns:a16="http://schemas.microsoft.com/office/drawing/2014/main" val="3069967537"/>
                        </a:ext>
                      </a:extLst>
                    </a:gridCol>
                    <a:gridCol w="2085204">
                      <a:extLst>
                        <a:ext uri="{9D8B030D-6E8A-4147-A177-3AD203B41FA5}">
                          <a16:colId xmlns:a16="http://schemas.microsoft.com/office/drawing/2014/main" val="851407705"/>
                        </a:ext>
                      </a:extLst>
                    </a:gridCol>
                    <a:gridCol w="2224217">
                      <a:extLst>
                        <a:ext uri="{9D8B030D-6E8A-4147-A177-3AD203B41FA5}">
                          <a16:colId xmlns:a16="http://schemas.microsoft.com/office/drawing/2014/main" val="2587038081"/>
                        </a:ext>
                      </a:extLst>
                    </a:gridCol>
                  </a:tblGrid>
                  <a:tr h="724228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</a:pPr>
                          <a:r>
                            <a:rPr lang="en-US" sz="2600" b="1" i="1" dirty="0">
                              <a:solidFill>
                                <a:schemeClr val="bg1"/>
                              </a:solidFill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</a:rPr>
                            <a:t>X =</a:t>
                          </a:r>
                          <a:endParaRPr lang="en-US" sz="2600" dirty="0">
                            <a:solidFill>
                              <a:schemeClr val="bg1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</a:pPr>
                          <a:r>
                            <a:rPr lang="en-US" sz="2600" b="1" dirty="0">
                              <a:solidFill>
                                <a:schemeClr val="bg1"/>
                              </a:solidFill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</a:rPr>
                            <a:t>+$100</a:t>
                          </a:r>
                          <a:endParaRPr lang="en-US" sz="2600" dirty="0">
                            <a:solidFill>
                              <a:schemeClr val="bg1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</a:pPr>
                          <a:r>
                            <a:rPr lang="en-US" sz="2600" b="1" dirty="0">
                              <a:solidFill>
                                <a:schemeClr val="bg1"/>
                              </a:solidFill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</a:rPr>
                            <a:t>-$100</a:t>
                          </a:r>
                          <a:endParaRPr lang="en-US" sz="2600" dirty="0">
                            <a:solidFill>
                              <a:schemeClr val="bg1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73688963"/>
                      </a:ext>
                    </a:extLst>
                  </a:tr>
                  <a:tr h="724228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</a:pPr>
                          <a:r>
                            <a:rPr lang="en-US" sz="2600" b="1" i="1">
                              <a:solidFill>
                                <a:schemeClr val="bg1"/>
                              </a:solidFill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</a:rPr>
                            <a:t>P(X)</a:t>
                          </a:r>
                          <a:endParaRPr lang="en-US" sz="2600">
                            <a:solidFill>
                              <a:schemeClr val="bg1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57018" t="-101681" r="-107310" b="-16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47123" t="-101681" r="-548" b="-168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5811282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/>
              <p:cNvSpPr/>
              <p:nvPr/>
            </p:nvSpPr>
            <p:spPr>
              <a:xfrm>
                <a:off x="640080" y="3105835"/>
                <a:ext cx="11452860" cy="12003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sz="3600" dirty="0" smtClean="0">
                    <a:solidFill>
                      <a:schemeClr val="bg1"/>
                    </a:solidFill>
                  </a:rPr>
                  <a:t>Expected winnings: </a:t>
                </a:r>
                <a14:m>
                  <m:oMath xmlns:m="http://schemas.openxmlformats.org/officeDocument/2006/math">
                    <m:r>
                      <a:rPr lang="en-US" altLang="zh-CN" sz="36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486</m:t>
                    </m:r>
                  </m:oMath>
                </a14:m>
                <a:r>
                  <a:rPr lang="en-US" altLang="zh-CN" sz="3600" dirty="0">
                    <a:solidFill>
                      <a:schemeClr val="bg1"/>
                    </a:solidFill>
                  </a:rPr>
                  <a:t> * $100 = $48,600 </a:t>
                </a:r>
              </a:p>
              <a:p>
                <a:r>
                  <a:rPr lang="en-US" altLang="zh-CN" sz="3600" dirty="0">
                    <a:solidFill>
                      <a:schemeClr val="bg1"/>
                    </a:solidFill>
                  </a:rPr>
                  <a:t>Expected loss: </a:t>
                </a:r>
                <a14:m>
                  <m:oMath xmlns:m="http://schemas.openxmlformats.org/officeDocument/2006/math">
                    <m:r>
                      <a:rPr lang="en-US" altLang="zh-CN" sz="36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514</m:t>
                    </m:r>
                  </m:oMath>
                </a14:m>
                <a:r>
                  <a:rPr lang="en-US" altLang="zh-CN" sz="3600" dirty="0">
                    <a:solidFill>
                      <a:schemeClr val="bg1"/>
                    </a:solidFill>
                  </a:rPr>
                  <a:t> * -$100 = -$51,400</a:t>
                </a:r>
              </a:p>
            </p:txBody>
          </p:sp>
        </mc:Choice>
        <mc:Fallback xmlns=""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080" y="3105835"/>
                <a:ext cx="11452860" cy="1200329"/>
              </a:xfrm>
              <a:prstGeom prst="rect">
                <a:avLst/>
              </a:prstGeom>
              <a:blipFill>
                <a:blip r:embed="rId3"/>
                <a:stretch>
                  <a:fillRect l="-1597" t="-7614" b="-182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ight Brace 9">
            <a:extLst>
              <a:ext uri="{FF2B5EF4-FFF2-40B4-BE49-F238E27FC236}">
                <a16:creationId xmlns:a16="http://schemas.microsoft.com/office/drawing/2014/main" id="{A580BD28-1CEB-4F05-96EE-9549E1E4547D}"/>
              </a:ext>
            </a:extLst>
          </p:cNvPr>
          <p:cNvSpPr/>
          <p:nvPr/>
        </p:nvSpPr>
        <p:spPr>
          <a:xfrm>
            <a:off x="9660276" y="3282949"/>
            <a:ext cx="390418" cy="904126"/>
          </a:xfrm>
          <a:prstGeom prst="rightBrace">
            <a:avLst>
              <a:gd name="adj1" fmla="val 39912"/>
              <a:gd name="adj2" fmla="val 55682"/>
            </a:avLst>
          </a:prstGeom>
          <a:noFill/>
          <a:ln w="381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bg1"/>
              </a:solidFill>
            </a:endParaRP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3A058DEB-E2B2-4E5A-AFD0-69BA16F3C2AD}"/>
              </a:ext>
            </a:extLst>
          </p:cNvPr>
          <p:cNvSpPr txBox="1"/>
          <p:nvPr/>
        </p:nvSpPr>
        <p:spPr>
          <a:xfrm>
            <a:off x="10084727" y="3511439"/>
            <a:ext cx="3904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+</a:t>
            </a: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7CE8F200-C822-4D28-8CBD-A1753867BEE4}"/>
              </a:ext>
            </a:extLst>
          </p:cNvPr>
          <p:cNvSpPr txBox="1"/>
          <p:nvPr/>
        </p:nvSpPr>
        <p:spPr>
          <a:xfrm>
            <a:off x="10340939" y="3535129"/>
            <a:ext cx="20445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= </a:t>
            </a:r>
            <a:r>
              <a:rPr lang="en-US" sz="2800" b="1" dirty="0">
                <a:solidFill>
                  <a:schemeClr val="bg1"/>
                </a:solidFill>
              </a:rPr>
              <a:t>-$2,800</a:t>
            </a:r>
          </a:p>
        </p:txBody>
      </p:sp>
      <p:cxnSp>
        <p:nvCxnSpPr>
          <p:cNvPr id="12" name="Straight Arrow Connector 13">
            <a:extLst>
              <a:ext uri="{FF2B5EF4-FFF2-40B4-BE49-F238E27FC236}">
                <a16:creationId xmlns:a16="http://schemas.microsoft.com/office/drawing/2014/main" id="{C9EF839F-BFB6-4B86-86B3-080D5FE85035}"/>
              </a:ext>
            </a:extLst>
          </p:cNvPr>
          <p:cNvCxnSpPr>
            <a:cxnSpLocks/>
          </p:cNvCxnSpPr>
          <p:nvPr/>
        </p:nvCxnSpPr>
        <p:spPr>
          <a:xfrm flipV="1">
            <a:off x="11157478" y="4124852"/>
            <a:ext cx="0" cy="362623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5">
            <a:extLst>
              <a:ext uri="{FF2B5EF4-FFF2-40B4-BE49-F238E27FC236}">
                <a16:creationId xmlns:a16="http://schemas.microsoft.com/office/drawing/2014/main" id="{9E132DFC-C3E2-4ED7-A5B8-626181156703}"/>
              </a:ext>
            </a:extLst>
          </p:cNvPr>
          <p:cNvSpPr txBox="1"/>
          <p:nvPr/>
        </p:nvSpPr>
        <p:spPr>
          <a:xfrm>
            <a:off x="8686801" y="4614253"/>
            <a:ext cx="36986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Expected “winnings” after 1,000 plays</a:t>
            </a:r>
          </a:p>
        </p:txBody>
      </p:sp>
    </p:spTree>
    <p:extLst>
      <p:ext uri="{BB962C8B-B14F-4D97-AF65-F5344CB8AC3E}">
        <p14:creationId xmlns:p14="http://schemas.microsoft.com/office/powerpoint/2010/main" val="2922913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 animBg="1"/>
      <p:bldP spid="10" grpId="0"/>
      <p:bldP spid="11" grpId="0"/>
      <p:bldP spid="1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FBFFBD8-E148-4EFA-860E-DEBB466EBA13}"/>
              </a:ext>
            </a:extLst>
          </p:cNvPr>
          <p:cNvSpPr txBox="1"/>
          <p:nvPr/>
        </p:nvSpPr>
        <p:spPr>
          <a:xfrm>
            <a:off x="532543" y="1510365"/>
            <a:ext cx="1112691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If I were to play 1000 times, what would my average winnings be per play?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A88A3F-F04D-453E-891C-C9A3B7DC1633}"/>
              </a:ext>
            </a:extLst>
          </p:cNvPr>
          <p:cNvSpPr txBox="1"/>
          <p:nvPr/>
        </p:nvSpPr>
        <p:spPr>
          <a:xfrm>
            <a:off x="275689" y="323837"/>
            <a:ext cx="992654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Expected Value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/>
              <p:cNvSpPr/>
              <p:nvPr/>
            </p:nvSpPr>
            <p:spPr>
              <a:xfrm>
                <a:off x="640080" y="3105835"/>
                <a:ext cx="11452860" cy="12003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sz="3600" dirty="0" smtClean="0">
                    <a:solidFill>
                      <a:schemeClr val="bg1"/>
                    </a:solidFill>
                  </a:rPr>
                  <a:t>Expected winnings: </a:t>
                </a:r>
                <a14:m>
                  <m:oMath xmlns:m="http://schemas.openxmlformats.org/officeDocument/2006/math">
                    <m:r>
                      <a:rPr lang="en-US" altLang="zh-CN" sz="36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486</m:t>
                    </m:r>
                  </m:oMath>
                </a14:m>
                <a:r>
                  <a:rPr lang="en-US" altLang="zh-CN" sz="3600" dirty="0">
                    <a:solidFill>
                      <a:schemeClr val="bg1"/>
                    </a:solidFill>
                  </a:rPr>
                  <a:t> * $100 = $48,600 </a:t>
                </a:r>
              </a:p>
              <a:p>
                <a:r>
                  <a:rPr lang="en-US" altLang="zh-CN" sz="3600" dirty="0">
                    <a:solidFill>
                      <a:schemeClr val="bg1"/>
                    </a:solidFill>
                  </a:rPr>
                  <a:t>Expected loss: </a:t>
                </a:r>
                <a14:m>
                  <m:oMath xmlns:m="http://schemas.openxmlformats.org/officeDocument/2006/math">
                    <m:r>
                      <a:rPr lang="en-US" altLang="zh-CN" sz="36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514</m:t>
                    </m:r>
                  </m:oMath>
                </a14:m>
                <a:r>
                  <a:rPr lang="en-US" altLang="zh-CN" sz="3600" dirty="0">
                    <a:solidFill>
                      <a:schemeClr val="bg1"/>
                    </a:solidFill>
                  </a:rPr>
                  <a:t> * -$100 = -$51,400</a:t>
                </a:r>
              </a:p>
            </p:txBody>
          </p:sp>
        </mc:Choice>
        <mc:Fallback xmlns=""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080" y="3105835"/>
                <a:ext cx="11452860" cy="1200329"/>
              </a:xfrm>
              <a:prstGeom prst="rect">
                <a:avLst/>
              </a:prstGeom>
              <a:blipFill>
                <a:blip r:embed="rId2"/>
                <a:stretch>
                  <a:fillRect l="-1597" t="-7614" b="-182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ight Brace 9">
            <a:extLst>
              <a:ext uri="{FF2B5EF4-FFF2-40B4-BE49-F238E27FC236}">
                <a16:creationId xmlns:a16="http://schemas.microsoft.com/office/drawing/2014/main" id="{A580BD28-1CEB-4F05-96EE-9549E1E4547D}"/>
              </a:ext>
            </a:extLst>
          </p:cNvPr>
          <p:cNvSpPr/>
          <p:nvPr/>
        </p:nvSpPr>
        <p:spPr>
          <a:xfrm>
            <a:off x="9660276" y="3282949"/>
            <a:ext cx="390418" cy="904126"/>
          </a:xfrm>
          <a:prstGeom prst="rightBrace">
            <a:avLst>
              <a:gd name="adj1" fmla="val 39912"/>
              <a:gd name="adj2" fmla="val 55682"/>
            </a:avLst>
          </a:prstGeom>
          <a:noFill/>
          <a:ln w="381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bg1"/>
              </a:solidFill>
            </a:endParaRP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3A058DEB-E2B2-4E5A-AFD0-69BA16F3C2AD}"/>
              </a:ext>
            </a:extLst>
          </p:cNvPr>
          <p:cNvSpPr txBox="1"/>
          <p:nvPr/>
        </p:nvSpPr>
        <p:spPr>
          <a:xfrm>
            <a:off x="10084727" y="3511439"/>
            <a:ext cx="3904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+</a:t>
            </a: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7CE8F200-C822-4D28-8CBD-A1753867BEE4}"/>
              </a:ext>
            </a:extLst>
          </p:cNvPr>
          <p:cNvSpPr txBox="1"/>
          <p:nvPr/>
        </p:nvSpPr>
        <p:spPr>
          <a:xfrm>
            <a:off x="10340939" y="3535129"/>
            <a:ext cx="20445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= </a:t>
            </a:r>
            <a:r>
              <a:rPr lang="en-US" sz="2800" b="1" dirty="0">
                <a:solidFill>
                  <a:schemeClr val="bg1"/>
                </a:solidFill>
              </a:rPr>
              <a:t>-$2,800</a:t>
            </a:r>
          </a:p>
        </p:txBody>
      </p:sp>
      <p:cxnSp>
        <p:nvCxnSpPr>
          <p:cNvPr id="12" name="Straight Arrow Connector 13">
            <a:extLst>
              <a:ext uri="{FF2B5EF4-FFF2-40B4-BE49-F238E27FC236}">
                <a16:creationId xmlns:a16="http://schemas.microsoft.com/office/drawing/2014/main" id="{C9EF839F-BFB6-4B86-86B3-080D5FE85035}"/>
              </a:ext>
            </a:extLst>
          </p:cNvPr>
          <p:cNvCxnSpPr>
            <a:cxnSpLocks/>
          </p:cNvCxnSpPr>
          <p:nvPr/>
        </p:nvCxnSpPr>
        <p:spPr>
          <a:xfrm flipV="1">
            <a:off x="11157478" y="4124852"/>
            <a:ext cx="0" cy="362623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5">
            <a:extLst>
              <a:ext uri="{FF2B5EF4-FFF2-40B4-BE49-F238E27FC236}">
                <a16:creationId xmlns:a16="http://schemas.microsoft.com/office/drawing/2014/main" id="{9E132DFC-C3E2-4ED7-A5B8-626181156703}"/>
              </a:ext>
            </a:extLst>
          </p:cNvPr>
          <p:cNvSpPr txBox="1"/>
          <p:nvPr/>
        </p:nvSpPr>
        <p:spPr>
          <a:xfrm>
            <a:off x="8686801" y="4614253"/>
            <a:ext cx="36986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Expected “winnings” after 1,000 plays</a:t>
            </a:r>
          </a:p>
        </p:txBody>
      </p:sp>
      <p:sp>
        <p:nvSpPr>
          <p:cNvPr id="3" name="矩形 2"/>
          <p:cNvSpPr/>
          <p:nvPr/>
        </p:nvSpPr>
        <p:spPr>
          <a:xfrm>
            <a:off x="509684" y="5262370"/>
            <a:ext cx="778764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4000" u="sng" dirty="0">
                <a:solidFill>
                  <a:schemeClr val="bg1"/>
                </a:solidFill>
              </a:rPr>
              <a:t>Average “winnings” per play:</a:t>
            </a:r>
          </a:p>
          <a:p>
            <a:pPr algn="ctr"/>
            <a:r>
              <a:rPr lang="en-US" altLang="zh-CN" sz="4000" dirty="0">
                <a:solidFill>
                  <a:schemeClr val="bg1"/>
                </a:solidFill>
              </a:rPr>
              <a:t>-$2,800/1000 = </a:t>
            </a:r>
            <a:r>
              <a:rPr lang="en-US" altLang="zh-CN" sz="4000" b="1" dirty="0">
                <a:solidFill>
                  <a:schemeClr val="bg1"/>
                </a:solidFill>
              </a:rPr>
              <a:t>-$2.80</a:t>
            </a:r>
          </a:p>
        </p:txBody>
      </p:sp>
    </p:spTree>
    <p:extLst>
      <p:ext uri="{BB962C8B-B14F-4D97-AF65-F5344CB8AC3E}">
        <p14:creationId xmlns:p14="http://schemas.microsoft.com/office/powerpoint/2010/main" val="3455563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FA88A3F-F04D-453E-891C-C9A3B7DC1633}"/>
              </a:ext>
            </a:extLst>
          </p:cNvPr>
          <p:cNvSpPr txBox="1"/>
          <p:nvPr/>
        </p:nvSpPr>
        <p:spPr>
          <a:xfrm>
            <a:off x="275689" y="323837"/>
            <a:ext cx="992654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Expected Value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1329BA-FE83-46CE-8D01-76DF6EAF874A}"/>
              </a:ext>
            </a:extLst>
          </p:cNvPr>
          <p:cNvSpPr txBox="1"/>
          <p:nvPr/>
        </p:nvSpPr>
        <p:spPr>
          <a:xfrm>
            <a:off x="550895" y="4219583"/>
            <a:ext cx="11496104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800" b="1" i="1" dirty="0">
                <a:solidFill>
                  <a:schemeClr val="bg1"/>
                </a:solidFill>
              </a:rPr>
              <a:t>Interpretation:</a:t>
            </a:r>
            <a:r>
              <a:rPr lang="en-US" sz="3800" b="1" dirty="0">
                <a:solidFill>
                  <a:schemeClr val="bg1"/>
                </a:solidFill>
              </a:rPr>
              <a:t> </a:t>
            </a:r>
            <a:r>
              <a:rPr lang="en-US" sz="3800" dirty="0">
                <a:solidFill>
                  <a:schemeClr val="bg1"/>
                </a:solidFill>
              </a:rPr>
              <a:t>after many trials, the average winnings for roulette is actually a loss of $2.80 per play.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1DA5A0-3FE8-4B08-9EE1-D83BF63908C7}"/>
              </a:ext>
            </a:extLst>
          </p:cNvPr>
          <p:cNvSpPr txBox="1"/>
          <p:nvPr/>
        </p:nvSpPr>
        <p:spPr>
          <a:xfrm>
            <a:off x="1086307" y="3334586"/>
            <a:ext cx="92206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Expected Value of Roulette = </a:t>
            </a:r>
            <a:r>
              <a:rPr lang="en-US" sz="4000" b="1" dirty="0">
                <a:solidFill>
                  <a:schemeClr val="bg1"/>
                </a:solidFill>
              </a:rPr>
              <a:t>-$2.80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EB5B408-3DDD-4B4D-9C23-C0AE4EE03D23}"/>
              </a:ext>
            </a:extLst>
          </p:cNvPr>
          <p:cNvSpPr txBox="1"/>
          <p:nvPr/>
        </p:nvSpPr>
        <p:spPr>
          <a:xfrm>
            <a:off x="550895" y="1590986"/>
            <a:ext cx="1125191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u="sng" dirty="0">
                <a:solidFill>
                  <a:schemeClr val="bg1"/>
                </a:solidFill>
              </a:rPr>
              <a:t>Expected Value:</a:t>
            </a:r>
            <a:r>
              <a:rPr lang="en-US" sz="4000" b="1" dirty="0">
                <a:solidFill>
                  <a:schemeClr val="bg1"/>
                </a:solidFill>
              </a:rPr>
              <a:t> </a:t>
            </a:r>
            <a:r>
              <a:rPr lang="en-US" sz="4000" dirty="0">
                <a:solidFill>
                  <a:schemeClr val="bg1"/>
                </a:solidFill>
              </a:rPr>
              <a:t>the </a:t>
            </a:r>
            <a:r>
              <a:rPr lang="en-US" sz="4000" b="1" dirty="0">
                <a:solidFill>
                  <a:schemeClr val="bg1"/>
                </a:solidFill>
              </a:rPr>
              <a:t>average</a:t>
            </a:r>
            <a:r>
              <a:rPr lang="en-US" sz="4000" dirty="0">
                <a:solidFill>
                  <a:schemeClr val="bg1"/>
                </a:solidFill>
              </a:rPr>
              <a:t> value of a chance process, after repeating </a:t>
            </a:r>
            <a:r>
              <a:rPr lang="en-US" sz="4000" b="1" dirty="0">
                <a:solidFill>
                  <a:schemeClr val="bg1"/>
                </a:solidFill>
              </a:rPr>
              <a:t>many trials</a:t>
            </a:r>
            <a:r>
              <a:rPr lang="en-US" sz="40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2" name="矩形 1"/>
          <p:cNvSpPr/>
          <p:nvPr/>
        </p:nvSpPr>
        <p:spPr>
          <a:xfrm>
            <a:off x="550895" y="3065421"/>
            <a:ext cx="11105002" cy="2308324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sz="3600" b="1" dirty="0">
                <a:solidFill>
                  <a:schemeClr val="bg1"/>
                </a:solidFill>
              </a:rPr>
              <a:t>Note: </a:t>
            </a:r>
            <a:r>
              <a:rPr lang="en-US" altLang="zh-CN" sz="3600" dirty="0">
                <a:solidFill>
                  <a:schemeClr val="bg1"/>
                </a:solidFill>
              </a:rPr>
              <a:t>Losing $2.80 is </a:t>
            </a:r>
            <a:r>
              <a:rPr lang="en-US" altLang="zh-CN" sz="3600" b="1" dirty="0">
                <a:solidFill>
                  <a:schemeClr val="bg1"/>
                </a:solidFill>
              </a:rPr>
              <a:t>not </a:t>
            </a:r>
            <a:r>
              <a:rPr lang="en-US" altLang="zh-CN" sz="3600" dirty="0">
                <a:solidFill>
                  <a:schemeClr val="bg1"/>
                </a:solidFill>
              </a:rPr>
              <a:t>a possible outcome for </a:t>
            </a:r>
            <a:r>
              <a:rPr lang="en-US" altLang="zh-CN" sz="3600" b="1" dirty="0">
                <a:solidFill>
                  <a:schemeClr val="bg1"/>
                </a:solidFill>
              </a:rPr>
              <a:t>one spin </a:t>
            </a:r>
            <a:r>
              <a:rPr lang="en-US" altLang="zh-CN" sz="3600" dirty="0">
                <a:solidFill>
                  <a:schemeClr val="bg1"/>
                </a:solidFill>
              </a:rPr>
              <a:t>(+/- $100 are the only outcomes). </a:t>
            </a:r>
            <a:endParaRPr lang="en-US" altLang="zh-CN" sz="3600" dirty="0" smtClean="0">
              <a:solidFill>
                <a:schemeClr val="bg1"/>
              </a:solidFill>
            </a:endParaRPr>
          </a:p>
          <a:p>
            <a:r>
              <a:rPr lang="en-US" altLang="zh-CN" sz="3600" dirty="0" smtClean="0">
                <a:solidFill>
                  <a:schemeClr val="bg1"/>
                </a:solidFill>
              </a:rPr>
              <a:t>The </a:t>
            </a:r>
            <a:r>
              <a:rPr lang="en-US" altLang="zh-CN" sz="3600" dirty="0">
                <a:solidFill>
                  <a:schemeClr val="bg1"/>
                </a:solidFill>
              </a:rPr>
              <a:t>expected values tells you the average over many trials, not the result of a single trial.</a:t>
            </a:r>
          </a:p>
        </p:txBody>
      </p:sp>
    </p:spTree>
    <p:extLst>
      <p:ext uri="{BB962C8B-B14F-4D97-AF65-F5344CB8AC3E}">
        <p14:creationId xmlns:p14="http://schemas.microsoft.com/office/powerpoint/2010/main" val="2225478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938" y="584642"/>
            <a:ext cx="11040220" cy="373589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7149" y="4474816"/>
            <a:ext cx="8331233" cy="885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620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FA88A3F-F04D-453E-891C-C9A3B7DC1633}"/>
              </a:ext>
            </a:extLst>
          </p:cNvPr>
          <p:cNvSpPr txBox="1"/>
          <p:nvPr/>
        </p:nvSpPr>
        <p:spPr>
          <a:xfrm>
            <a:off x="165565" y="289547"/>
            <a:ext cx="124302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Calculating Expected Value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EB3D2D9-E8A7-4D23-8093-33A73233ED3F}"/>
              </a:ext>
            </a:extLst>
          </p:cNvPr>
          <p:cNvSpPr txBox="1"/>
          <p:nvPr/>
        </p:nvSpPr>
        <p:spPr>
          <a:xfrm>
            <a:off x="262742" y="1583063"/>
            <a:ext cx="11630195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u="sng" dirty="0">
                <a:solidFill>
                  <a:schemeClr val="bg1"/>
                </a:solidFill>
              </a:rPr>
              <a:t>Example 1:</a:t>
            </a:r>
            <a:r>
              <a:rPr lang="en-US" sz="3500" dirty="0">
                <a:solidFill>
                  <a:schemeClr val="bg1"/>
                </a:solidFill>
              </a:rPr>
              <a:t> You play a coin toss game. Heads means you get $100, tails means you lose $100. Find the expected value.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98CD73-688E-4135-B4CD-0AE563394B1E}"/>
              </a:ext>
            </a:extLst>
          </p:cNvPr>
          <p:cNvSpPr txBox="1"/>
          <p:nvPr/>
        </p:nvSpPr>
        <p:spPr>
          <a:xfrm>
            <a:off x="262742" y="3732742"/>
            <a:ext cx="85612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Let X = winnings from game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BB7F77CB-CF7D-41CB-A43E-B1E8778782C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73810357"/>
                  </p:ext>
                </p:extLst>
              </p:nvPr>
            </p:nvGraphicFramePr>
            <p:xfrm>
              <a:off x="262742" y="4520224"/>
              <a:ext cx="4826615" cy="1448456"/>
            </p:xfrm>
            <a:graphic>
              <a:graphicData uri="http://schemas.openxmlformats.org/drawingml/2006/table">
                <a:tbl>
                  <a:tblPr bandRow="1"/>
                  <a:tblGrid>
                    <a:gridCol w="1268345">
                      <a:extLst>
                        <a:ext uri="{9D8B030D-6E8A-4147-A177-3AD203B41FA5}">
                          <a16:colId xmlns:a16="http://schemas.microsoft.com/office/drawing/2014/main" val="3069967537"/>
                        </a:ext>
                      </a:extLst>
                    </a:gridCol>
                    <a:gridCol w="1609604">
                      <a:extLst>
                        <a:ext uri="{9D8B030D-6E8A-4147-A177-3AD203B41FA5}">
                          <a16:colId xmlns:a16="http://schemas.microsoft.com/office/drawing/2014/main" val="851407705"/>
                        </a:ext>
                      </a:extLst>
                    </a:gridCol>
                    <a:gridCol w="1948666">
                      <a:extLst>
                        <a:ext uri="{9D8B030D-6E8A-4147-A177-3AD203B41FA5}">
                          <a16:colId xmlns:a16="http://schemas.microsoft.com/office/drawing/2014/main" val="2587038081"/>
                        </a:ext>
                      </a:extLst>
                    </a:gridCol>
                  </a:tblGrid>
                  <a:tr h="724228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</a:pPr>
                          <a:r>
                            <a:rPr lang="en-US" sz="3600" b="1" i="0" dirty="0">
                              <a:solidFill>
                                <a:schemeClr val="bg1"/>
                              </a:solidFill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</a:rPr>
                            <a:t>X </a:t>
                          </a:r>
                          <a:endParaRPr lang="en-US" sz="3600" i="0" dirty="0">
                            <a:solidFill>
                              <a:schemeClr val="bg1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</a:pPr>
                          <a:r>
                            <a:rPr lang="en-US" sz="3600" b="1" i="0" dirty="0">
                              <a:solidFill>
                                <a:srgbClr val="00B050"/>
                              </a:solidFill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</a:rPr>
                            <a:t>+$100</a:t>
                          </a:r>
                          <a:endParaRPr lang="en-US" sz="3600" i="0" dirty="0">
                            <a:solidFill>
                              <a:srgbClr val="00B05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</a:pPr>
                          <a:r>
                            <a:rPr lang="en-US" sz="3600" b="1" i="0" dirty="0">
                              <a:solidFill>
                                <a:srgbClr val="FF0000"/>
                              </a:solidFill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</a:rPr>
                            <a:t>-$100</a:t>
                          </a:r>
                          <a:endParaRPr lang="en-US" sz="3600" i="0" dirty="0">
                            <a:solidFill>
                              <a:srgbClr val="FF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673688963"/>
                      </a:ext>
                    </a:extLst>
                  </a:tr>
                  <a:tr h="724228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</a:pPr>
                          <a:r>
                            <a:rPr lang="en-US" sz="3600" b="1" i="0" dirty="0">
                              <a:solidFill>
                                <a:schemeClr val="bg1"/>
                              </a:solidFill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</a:rPr>
                            <a:t>P(X)</a:t>
                          </a:r>
                          <a:endParaRPr lang="en-US" sz="3600" i="0" dirty="0">
                            <a:solidFill>
                              <a:schemeClr val="bg1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</a:pPr>
                          <a14:m>
                            <m:oMath xmlns:m="http://schemas.openxmlformats.org/officeDocument/2006/math">
                              <m:r>
                                <a:rPr lang="en-US" sz="3600" b="0" i="0" smtClean="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.50</m:t>
                              </m:r>
                            </m:oMath>
                          </a14:m>
                          <a:r>
                            <a:rPr lang="en-US" sz="3600" b="0" i="0" dirty="0">
                              <a:solidFill>
                                <a:schemeClr val="bg1"/>
                              </a:solidFill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</a:rPr>
                            <a:t> </a:t>
                          </a:r>
                          <a:endParaRPr lang="en-US" sz="3600" b="0" i="0" dirty="0">
                            <a:solidFill>
                              <a:schemeClr val="bg1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</a:pPr>
                          <a14:m>
                            <m:oMath xmlns:m="http://schemas.openxmlformats.org/officeDocument/2006/math">
                              <m:r>
                                <a:rPr lang="en-US" sz="3600" b="0" i="0" smtClean="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.50</m:t>
                              </m:r>
                            </m:oMath>
                          </a14:m>
                          <a:r>
                            <a:rPr lang="en-US" sz="3600" b="0" i="0" dirty="0">
                              <a:solidFill>
                                <a:schemeClr val="bg1"/>
                              </a:solidFill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</a:rPr>
                            <a:t> </a:t>
                          </a:r>
                          <a:r>
                            <a:rPr lang="en-US" sz="3600" b="1" i="0" dirty="0">
                              <a:solidFill>
                                <a:schemeClr val="bg1"/>
                              </a:solidFill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</a:rPr>
                            <a:t> </a:t>
                          </a:r>
                          <a:endParaRPr lang="en-US" sz="3600" i="0" dirty="0">
                            <a:solidFill>
                              <a:schemeClr val="bg1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258112825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BB7F77CB-CF7D-41CB-A43E-B1E8778782C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73810357"/>
                  </p:ext>
                </p:extLst>
              </p:nvPr>
            </p:nvGraphicFramePr>
            <p:xfrm>
              <a:off x="262742" y="4520224"/>
              <a:ext cx="4826615" cy="1448456"/>
            </p:xfrm>
            <a:graphic>
              <a:graphicData uri="http://schemas.openxmlformats.org/drawingml/2006/table">
                <a:tbl>
                  <a:tblPr bandRow="1"/>
                  <a:tblGrid>
                    <a:gridCol w="1268345">
                      <a:extLst>
                        <a:ext uri="{9D8B030D-6E8A-4147-A177-3AD203B41FA5}">
                          <a16:colId xmlns:a16="http://schemas.microsoft.com/office/drawing/2014/main" val="3069967537"/>
                        </a:ext>
                      </a:extLst>
                    </a:gridCol>
                    <a:gridCol w="1609604">
                      <a:extLst>
                        <a:ext uri="{9D8B030D-6E8A-4147-A177-3AD203B41FA5}">
                          <a16:colId xmlns:a16="http://schemas.microsoft.com/office/drawing/2014/main" val="851407705"/>
                        </a:ext>
                      </a:extLst>
                    </a:gridCol>
                    <a:gridCol w="1948666">
                      <a:extLst>
                        <a:ext uri="{9D8B030D-6E8A-4147-A177-3AD203B41FA5}">
                          <a16:colId xmlns:a16="http://schemas.microsoft.com/office/drawing/2014/main" val="2587038081"/>
                        </a:ext>
                      </a:extLst>
                    </a:gridCol>
                  </a:tblGrid>
                  <a:tr h="724228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</a:pPr>
                          <a:r>
                            <a:rPr lang="en-US" sz="3600" b="1" i="0" dirty="0">
                              <a:solidFill>
                                <a:schemeClr val="bg1"/>
                              </a:solidFill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</a:rPr>
                            <a:t>X </a:t>
                          </a:r>
                          <a:endParaRPr lang="en-US" sz="3600" i="0" dirty="0">
                            <a:solidFill>
                              <a:schemeClr val="bg1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</a:pPr>
                          <a:r>
                            <a:rPr lang="en-US" sz="3600" b="1" i="0" dirty="0">
                              <a:solidFill>
                                <a:srgbClr val="00B050"/>
                              </a:solidFill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</a:rPr>
                            <a:t>+$100</a:t>
                          </a:r>
                          <a:endParaRPr lang="en-US" sz="3600" i="0" dirty="0">
                            <a:solidFill>
                              <a:srgbClr val="00B05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</a:pPr>
                          <a:r>
                            <a:rPr lang="en-US" sz="3600" b="1" i="0" dirty="0">
                              <a:solidFill>
                                <a:srgbClr val="FF0000"/>
                              </a:solidFill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</a:rPr>
                            <a:t>-$100</a:t>
                          </a:r>
                          <a:endParaRPr lang="en-US" sz="3600" i="0" dirty="0">
                            <a:solidFill>
                              <a:srgbClr val="FF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673688963"/>
                      </a:ext>
                    </a:extLst>
                  </a:tr>
                  <a:tr h="724228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</a:pPr>
                          <a:r>
                            <a:rPr lang="en-US" sz="3600" b="1" i="0" dirty="0">
                              <a:solidFill>
                                <a:schemeClr val="bg1"/>
                              </a:solidFill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</a:rPr>
                            <a:t>P(X)</a:t>
                          </a:r>
                          <a:endParaRPr lang="en-US" sz="3600" i="0" dirty="0">
                            <a:solidFill>
                              <a:schemeClr val="bg1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79167" t="-110924" r="-121970" b="-218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47813" t="-110924" r="-625" b="-2184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5811282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5">
                <a:extLst>
                  <a:ext uri="{FF2B5EF4-FFF2-40B4-BE49-F238E27FC236}">
                    <a16:creationId xmlns:a16="http://schemas.microsoft.com/office/drawing/2014/main" id="{82721815-F75A-41A0-BB56-29346544216D}"/>
                  </a:ext>
                </a:extLst>
              </p:cNvPr>
              <p:cNvSpPr txBox="1"/>
              <p:nvPr/>
            </p:nvSpPr>
            <p:spPr>
              <a:xfrm>
                <a:off x="5402180" y="4598121"/>
                <a:ext cx="6629400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=0.50∗100−</m:t>
                      </m:r>
                      <m:r>
                        <a:rPr lang="en-US" sz="3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0.50∗100</m:t>
                      </m:r>
                    </m:oMath>
                  </m:oMathPara>
                </a14:m>
                <a:endParaRPr lang="en-US" sz="3600" i="1" dirty="0" smtClean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/>
                <a:r>
                  <a:rPr lang="en-US" sz="3600" b="0" dirty="0" smtClean="0">
                    <a:solidFill>
                      <a:schemeClr val="bg1"/>
                    </a:solidFill>
                  </a:rPr>
                  <a:t>        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=$0</m:t>
                    </m:r>
                  </m:oMath>
                </a14:m>
                <a:endParaRPr lang="en-US" sz="36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8" name="TextBox 5">
                <a:extLst>
                  <a:ext uri="{FF2B5EF4-FFF2-40B4-BE49-F238E27FC236}">
                    <a16:creationId xmlns:a16="http://schemas.microsoft.com/office/drawing/2014/main" id="{82721815-F75A-41A0-BB56-2934654421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2180" y="4598121"/>
                <a:ext cx="6629400" cy="120032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73568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5692589-663C-4660-A8FC-F72F800B531D}"/>
              </a:ext>
            </a:extLst>
          </p:cNvPr>
          <p:cNvSpPr txBox="1"/>
          <p:nvPr/>
        </p:nvSpPr>
        <p:spPr>
          <a:xfrm>
            <a:off x="492247" y="536988"/>
            <a:ext cx="11377198" cy="53878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8000" b="1" dirty="0">
                <a:solidFill>
                  <a:schemeClr val="bg1"/>
                </a:solidFill>
              </a:rPr>
              <a:t>Topics</a:t>
            </a:r>
            <a:endParaRPr lang="en-US" sz="2000" dirty="0">
              <a:solidFill>
                <a:schemeClr val="bg1"/>
              </a:solidFill>
            </a:endParaRPr>
          </a:p>
          <a:p>
            <a:pPr marL="914400" indent="-914400">
              <a:lnSpc>
                <a:spcPct val="150000"/>
              </a:lnSpc>
              <a:buAutoNum type="arabicPeriod"/>
            </a:pPr>
            <a:r>
              <a:rPr lang="en-US" sz="5200" dirty="0">
                <a:solidFill>
                  <a:schemeClr val="bg1"/>
                </a:solidFill>
              </a:rPr>
              <a:t>Discrete random variables</a:t>
            </a:r>
          </a:p>
          <a:p>
            <a:pPr marL="914400" indent="-914400">
              <a:lnSpc>
                <a:spcPct val="150000"/>
              </a:lnSpc>
              <a:buAutoNum type="arabicPeriod"/>
            </a:pPr>
            <a:r>
              <a:rPr lang="en-US" sz="5200" dirty="0">
                <a:solidFill>
                  <a:schemeClr val="bg1"/>
                </a:solidFill>
              </a:rPr>
              <a:t>Expected frequency </a:t>
            </a:r>
          </a:p>
          <a:p>
            <a:pPr marL="914400" indent="-914400">
              <a:lnSpc>
                <a:spcPct val="150000"/>
              </a:lnSpc>
              <a:buAutoNum type="arabicPeriod"/>
            </a:pPr>
            <a:r>
              <a:rPr lang="en-US" sz="5200" dirty="0">
                <a:solidFill>
                  <a:schemeClr val="bg1"/>
                </a:solidFill>
              </a:rPr>
              <a:t>Expected value</a:t>
            </a:r>
          </a:p>
        </p:txBody>
      </p:sp>
    </p:spTree>
    <p:extLst>
      <p:ext uri="{BB962C8B-B14F-4D97-AF65-F5344CB8AC3E}">
        <p14:creationId xmlns:p14="http://schemas.microsoft.com/office/powerpoint/2010/main" val="1278472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FA88A3F-F04D-453E-891C-C9A3B7DC1633}"/>
              </a:ext>
            </a:extLst>
          </p:cNvPr>
          <p:cNvSpPr txBox="1"/>
          <p:nvPr/>
        </p:nvSpPr>
        <p:spPr>
          <a:xfrm>
            <a:off x="275689" y="323837"/>
            <a:ext cx="1191631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Calculating Expected Value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BA80CE-E309-4380-A25A-0B705AB42F7D}"/>
              </a:ext>
            </a:extLst>
          </p:cNvPr>
          <p:cNvSpPr txBox="1"/>
          <p:nvPr/>
        </p:nvSpPr>
        <p:spPr>
          <a:xfrm>
            <a:off x="495921" y="1527946"/>
            <a:ext cx="11475845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u="sng" dirty="0">
                <a:solidFill>
                  <a:schemeClr val="bg1"/>
                </a:solidFill>
              </a:rPr>
              <a:t>Example 2:</a:t>
            </a:r>
            <a:r>
              <a:rPr lang="en-US" sz="3500" dirty="0">
                <a:solidFill>
                  <a:schemeClr val="bg1"/>
                </a:solidFill>
              </a:rPr>
              <a:t> You play a coin toss game. Heads means you get $300, tails means you lose $100. Find the expected value.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" name="Table 8">
                <a:extLst>
                  <a:ext uri="{FF2B5EF4-FFF2-40B4-BE49-F238E27FC236}">
                    <a16:creationId xmlns:a16="http://schemas.microsoft.com/office/drawing/2014/main" id="{BABBDFE1-622D-4BD7-BF31-13E09B7433F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95418922"/>
                  </p:ext>
                </p:extLst>
              </p:nvPr>
            </p:nvGraphicFramePr>
            <p:xfrm>
              <a:off x="495922" y="3424552"/>
              <a:ext cx="5026573" cy="1448456"/>
            </p:xfrm>
            <a:graphic>
              <a:graphicData uri="http://schemas.openxmlformats.org/drawingml/2006/table">
                <a:tbl>
                  <a:tblPr bandRow="1"/>
                  <a:tblGrid>
                    <a:gridCol w="1080268">
                      <a:extLst>
                        <a:ext uri="{9D8B030D-6E8A-4147-A177-3AD203B41FA5}">
                          <a16:colId xmlns:a16="http://schemas.microsoft.com/office/drawing/2014/main" val="3069967537"/>
                        </a:ext>
                      </a:extLst>
                    </a:gridCol>
                    <a:gridCol w="1909503">
                      <a:extLst>
                        <a:ext uri="{9D8B030D-6E8A-4147-A177-3AD203B41FA5}">
                          <a16:colId xmlns:a16="http://schemas.microsoft.com/office/drawing/2014/main" val="851407705"/>
                        </a:ext>
                      </a:extLst>
                    </a:gridCol>
                    <a:gridCol w="2036802">
                      <a:extLst>
                        <a:ext uri="{9D8B030D-6E8A-4147-A177-3AD203B41FA5}">
                          <a16:colId xmlns:a16="http://schemas.microsoft.com/office/drawing/2014/main" val="2587038081"/>
                        </a:ext>
                      </a:extLst>
                    </a:gridCol>
                  </a:tblGrid>
                  <a:tr h="724228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</a:pPr>
                          <a:r>
                            <a:rPr lang="en-US" sz="2800" b="1" i="0" dirty="0" smtClean="0">
                              <a:solidFill>
                                <a:schemeClr val="bg1"/>
                              </a:solidFill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</a:rPr>
                            <a:t>X</a:t>
                          </a:r>
                          <a:endParaRPr lang="en-US" sz="2800" i="0" dirty="0">
                            <a:solidFill>
                              <a:schemeClr val="bg1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</a:pPr>
                          <a:r>
                            <a:rPr lang="en-US" sz="2800" b="1" i="0" dirty="0">
                              <a:solidFill>
                                <a:srgbClr val="00B050"/>
                              </a:solidFill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</a:rPr>
                            <a:t>+$300</a:t>
                          </a:r>
                          <a:endParaRPr lang="en-US" sz="2800" b="1" i="0" dirty="0">
                            <a:solidFill>
                              <a:srgbClr val="00B05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</a:pPr>
                          <a:r>
                            <a:rPr lang="en-US" sz="2800" b="1" i="0" dirty="0">
                              <a:solidFill>
                                <a:srgbClr val="FF0000"/>
                              </a:solidFill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</a:rPr>
                            <a:t>-$100</a:t>
                          </a:r>
                          <a:endParaRPr lang="en-US" sz="2800" i="0" dirty="0">
                            <a:solidFill>
                              <a:srgbClr val="FF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673688963"/>
                      </a:ext>
                    </a:extLst>
                  </a:tr>
                  <a:tr h="724228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</a:pPr>
                          <a:r>
                            <a:rPr lang="en-US" sz="2800" b="1" i="0" dirty="0">
                              <a:solidFill>
                                <a:schemeClr val="bg1"/>
                              </a:solidFill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</a:rPr>
                            <a:t>P(X)</a:t>
                          </a:r>
                          <a:endParaRPr lang="en-US" sz="2800" i="0" dirty="0">
                            <a:solidFill>
                              <a:schemeClr val="bg1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</a:pPr>
                          <a14:m>
                            <m:oMath xmlns:m="http://schemas.openxmlformats.org/officeDocument/2006/math">
                              <m:r>
                                <a:rPr lang="en-US" sz="2800" b="0" i="0" smtClean="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.50</m:t>
                              </m:r>
                            </m:oMath>
                          </a14:m>
                          <a:r>
                            <a:rPr lang="en-US" sz="2800" b="0" i="0" dirty="0">
                              <a:solidFill>
                                <a:schemeClr val="bg1"/>
                              </a:solidFill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</a:rPr>
                            <a:t> </a:t>
                          </a:r>
                          <a:endParaRPr lang="en-US" sz="2800" b="0" i="0" dirty="0">
                            <a:solidFill>
                              <a:schemeClr val="bg1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</a:pPr>
                          <a14:m>
                            <m:oMath xmlns:m="http://schemas.openxmlformats.org/officeDocument/2006/math">
                              <m:r>
                                <a:rPr lang="en-US" sz="2800" b="0" i="0" smtClean="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.50</m:t>
                              </m:r>
                            </m:oMath>
                          </a14:m>
                          <a:r>
                            <a:rPr lang="en-US" sz="2800" b="0" i="0" dirty="0">
                              <a:solidFill>
                                <a:schemeClr val="bg1"/>
                              </a:solidFill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</a:rPr>
                            <a:t> </a:t>
                          </a:r>
                          <a:r>
                            <a:rPr lang="en-US" sz="2800" b="1" i="0" dirty="0">
                              <a:solidFill>
                                <a:schemeClr val="bg1"/>
                              </a:solidFill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</a:rPr>
                            <a:t> </a:t>
                          </a:r>
                          <a:endParaRPr lang="en-US" sz="2800" i="0" dirty="0">
                            <a:solidFill>
                              <a:schemeClr val="bg1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258112825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4" name="Table 8">
                <a:extLst>
                  <a:ext uri="{FF2B5EF4-FFF2-40B4-BE49-F238E27FC236}">
                    <a16:creationId xmlns:a16="http://schemas.microsoft.com/office/drawing/2014/main" id="{BABBDFE1-622D-4BD7-BF31-13E09B7433F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95418922"/>
                  </p:ext>
                </p:extLst>
              </p:nvPr>
            </p:nvGraphicFramePr>
            <p:xfrm>
              <a:off x="495922" y="3424552"/>
              <a:ext cx="5026573" cy="1448456"/>
            </p:xfrm>
            <a:graphic>
              <a:graphicData uri="http://schemas.openxmlformats.org/drawingml/2006/table">
                <a:tbl>
                  <a:tblPr bandRow="1"/>
                  <a:tblGrid>
                    <a:gridCol w="1080268">
                      <a:extLst>
                        <a:ext uri="{9D8B030D-6E8A-4147-A177-3AD203B41FA5}">
                          <a16:colId xmlns:a16="http://schemas.microsoft.com/office/drawing/2014/main" val="3069967537"/>
                        </a:ext>
                      </a:extLst>
                    </a:gridCol>
                    <a:gridCol w="1909503">
                      <a:extLst>
                        <a:ext uri="{9D8B030D-6E8A-4147-A177-3AD203B41FA5}">
                          <a16:colId xmlns:a16="http://schemas.microsoft.com/office/drawing/2014/main" val="851407705"/>
                        </a:ext>
                      </a:extLst>
                    </a:gridCol>
                    <a:gridCol w="2036802">
                      <a:extLst>
                        <a:ext uri="{9D8B030D-6E8A-4147-A177-3AD203B41FA5}">
                          <a16:colId xmlns:a16="http://schemas.microsoft.com/office/drawing/2014/main" val="2587038081"/>
                        </a:ext>
                      </a:extLst>
                    </a:gridCol>
                  </a:tblGrid>
                  <a:tr h="724228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</a:pPr>
                          <a:r>
                            <a:rPr lang="en-US" sz="2800" b="1" i="0" dirty="0" smtClean="0">
                              <a:solidFill>
                                <a:schemeClr val="bg1"/>
                              </a:solidFill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</a:rPr>
                            <a:t>X</a:t>
                          </a:r>
                          <a:endParaRPr lang="en-US" sz="2800" i="0" dirty="0">
                            <a:solidFill>
                              <a:schemeClr val="bg1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</a:pPr>
                          <a:r>
                            <a:rPr lang="en-US" sz="2800" b="1" i="0" dirty="0">
                              <a:solidFill>
                                <a:srgbClr val="00B050"/>
                              </a:solidFill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</a:rPr>
                            <a:t>+$300</a:t>
                          </a:r>
                          <a:endParaRPr lang="en-US" sz="2800" b="1" i="0" dirty="0">
                            <a:solidFill>
                              <a:srgbClr val="00B05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</a:pPr>
                          <a:r>
                            <a:rPr lang="en-US" sz="2800" b="1" i="0" dirty="0">
                              <a:solidFill>
                                <a:srgbClr val="FF0000"/>
                              </a:solidFill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</a:rPr>
                            <a:t>-$100</a:t>
                          </a:r>
                          <a:endParaRPr lang="en-US" sz="2800" i="0" dirty="0">
                            <a:solidFill>
                              <a:srgbClr val="FF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673688963"/>
                      </a:ext>
                    </a:extLst>
                  </a:tr>
                  <a:tr h="724228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</a:pPr>
                          <a:r>
                            <a:rPr lang="en-US" sz="2800" b="1" i="0" dirty="0">
                              <a:solidFill>
                                <a:schemeClr val="bg1"/>
                              </a:solidFill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</a:rPr>
                            <a:t>P(X)</a:t>
                          </a:r>
                          <a:endParaRPr lang="en-US" sz="2800" i="0" dirty="0">
                            <a:solidFill>
                              <a:schemeClr val="bg1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6688" t="-101681" r="-107325" b="-58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47305" t="-101681" r="-898" b="-588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5811282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7">
                <a:extLst>
                  <a:ext uri="{FF2B5EF4-FFF2-40B4-BE49-F238E27FC236}">
                    <a16:creationId xmlns:a16="http://schemas.microsoft.com/office/drawing/2014/main" id="{ADA3532E-86BF-42B5-AB6D-7305209A26C8}"/>
                  </a:ext>
                </a:extLst>
              </p:cNvPr>
              <p:cNvSpPr txBox="1"/>
              <p:nvPr/>
            </p:nvSpPr>
            <p:spPr>
              <a:xfrm>
                <a:off x="495921" y="5061454"/>
                <a:ext cx="10726920" cy="7848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45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sz="4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45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45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0.50∗300</m:t>
                      </m:r>
                      <m:r>
                        <a:rPr lang="en-US" sz="45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45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0.50∗100=$100</m:t>
                      </m:r>
                    </m:oMath>
                  </m:oMathPara>
                </a14:m>
                <a:endParaRPr lang="en-US" sz="45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5" name="TextBox 7">
                <a:extLst>
                  <a:ext uri="{FF2B5EF4-FFF2-40B4-BE49-F238E27FC236}">
                    <a16:creationId xmlns:a16="http://schemas.microsoft.com/office/drawing/2014/main" id="{ADA3532E-86BF-42B5-AB6D-7305209A26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921" y="5061454"/>
                <a:ext cx="10726920" cy="78483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29538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EBA80CE-E309-4380-A25A-0B705AB42F7D}"/>
              </a:ext>
            </a:extLst>
          </p:cNvPr>
          <p:cNvSpPr txBox="1"/>
          <p:nvPr/>
        </p:nvSpPr>
        <p:spPr>
          <a:xfrm>
            <a:off x="375622" y="384946"/>
            <a:ext cx="1147584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u="sng" dirty="0">
                <a:solidFill>
                  <a:schemeClr val="bg1"/>
                </a:solidFill>
              </a:rPr>
              <a:t>Example 3:</a:t>
            </a:r>
            <a:r>
              <a:rPr lang="en-US" sz="3500" dirty="0">
                <a:solidFill>
                  <a:schemeClr val="bg1"/>
                </a:solidFill>
              </a:rPr>
              <a:t> You play a coin toss game. The coin is weighted so that there is a 75% chance of tails. Heads means you get $100, tails means you lose $100. Find the expected value.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DA3532E-86BF-42B5-AB6D-7305209A26C8}"/>
                  </a:ext>
                </a:extLst>
              </p:cNvPr>
              <p:cNvSpPr txBox="1"/>
              <p:nvPr/>
            </p:nvSpPr>
            <p:spPr>
              <a:xfrm>
                <a:off x="644958" y="3096822"/>
                <a:ext cx="11206509" cy="7848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45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sz="4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5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45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4500" b="0" i="1" smtClean="0">
                          <a:latin typeface="Cambria Math" panose="02040503050406030204" pitchFamily="18" charset="0"/>
                        </a:rPr>
                        <m:t>0.25∗</m:t>
                      </m:r>
                      <m:r>
                        <a:rPr lang="en-US" sz="45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100</m:t>
                      </m:r>
                      <m:r>
                        <a:rPr lang="en-US" sz="45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4500" b="0" i="1" smtClean="0">
                          <a:latin typeface="Cambria Math" panose="02040503050406030204" pitchFamily="18" charset="0"/>
                        </a:rPr>
                        <m:t>0.75∗</m:t>
                      </m:r>
                      <m:r>
                        <a:rPr lang="en-US" sz="45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100</m:t>
                      </m:r>
                      <m:r>
                        <a:rPr lang="en-US" sz="45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45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−$50</m:t>
                      </m:r>
                    </m:oMath>
                  </m:oMathPara>
                </a14:m>
                <a:endParaRPr lang="en-US" sz="45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DA3532E-86BF-42B5-AB6D-7305209A26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958" y="3096822"/>
                <a:ext cx="11206509" cy="78483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9" name="Table 5">
                <a:extLst>
                  <a:ext uri="{FF2B5EF4-FFF2-40B4-BE49-F238E27FC236}">
                    <a16:creationId xmlns:a16="http://schemas.microsoft.com/office/drawing/2014/main" id="{BAF554DA-23CA-467D-8BE4-B27C73B6A2C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18096401"/>
                  </p:ext>
                </p:extLst>
              </p:nvPr>
            </p:nvGraphicFramePr>
            <p:xfrm>
              <a:off x="3426068" y="4094097"/>
              <a:ext cx="5374951" cy="1614361"/>
            </p:xfrm>
            <a:graphic>
              <a:graphicData uri="http://schemas.openxmlformats.org/drawingml/2006/table">
                <a:tbl>
                  <a:tblPr bandRow="1"/>
                  <a:tblGrid>
                    <a:gridCol w="1179668">
                      <a:extLst>
                        <a:ext uri="{9D8B030D-6E8A-4147-A177-3AD203B41FA5}">
                          <a16:colId xmlns:a16="http://schemas.microsoft.com/office/drawing/2014/main" val="3069967537"/>
                        </a:ext>
                      </a:extLst>
                    </a:gridCol>
                    <a:gridCol w="2085204">
                      <a:extLst>
                        <a:ext uri="{9D8B030D-6E8A-4147-A177-3AD203B41FA5}">
                          <a16:colId xmlns:a16="http://schemas.microsoft.com/office/drawing/2014/main" val="851407705"/>
                        </a:ext>
                      </a:extLst>
                    </a:gridCol>
                    <a:gridCol w="2110079">
                      <a:extLst>
                        <a:ext uri="{9D8B030D-6E8A-4147-A177-3AD203B41FA5}">
                          <a16:colId xmlns:a16="http://schemas.microsoft.com/office/drawing/2014/main" val="2587038081"/>
                        </a:ext>
                      </a:extLst>
                    </a:gridCol>
                  </a:tblGrid>
                  <a:tr h="724228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</a:pPr>
                          <a:r>
                            <a:rPr lang="en-US" sz="3500" b="1" i="0" dirty="0">
                              <a:solidFill>
                                <a:schemeClr val="bg1"/>
                              </a:solidFill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</a:rPr>
                            <a:t>X =</a:t>
                          </a:r>
                          <a:endParaRPr lang="en-US" sz="3500" i="0" dirty="0">
                            <a:solidFill>
                              <a:schemeClr val="bg1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</a:pPr>
                          <a:r>
                            <a:rPr lang="en-US" sz="4500" b="0" i="0" kern="1200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a:t>+$100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</a:pPr>
                          <a:r>
                            <a:rPr lang="en-US" sz="4500" b="0" i="0" kern="1200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a:t>-$100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673688963"/>
                      </a:ext>
                    </a:extLst>
                  </a:tr>
                  <a:tr h="724228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</a:pPr>
                          <a:r>
                            <a:rPr lang="en-US" sz="3500" b="1" i="0" dirty="0">
                              <a:solidFill>
                                <a:schemeClr val="bg1"/>
                              </a:solidFill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</a:rPr>
                            <a:t>P(X)</a:t>
                          </a:r>
                          <a:endParaRPr lang="en-US" sz="3500" i="0" dirty="0">
                            <a:solidFill>
                              <a:schemeClr val="bg1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</a:pPr>
                          <a14:m>
                            <m:oMath xmlns:m="http://schemas.openxmlformats.org/officeDocument/2006/math">
                              <m:r>
                                <a:rPr lang="en-US" sz="3500" b="0" i="0" smtClean="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.25</m:t>
                              </m:r>
                            </m:oMath>
                          </a14:m>
                          <a:r>
                            <a:rPr lang="en-US" sz="3500" b="0" i="0" dirty="0">
                              <a:solidFill>
                                <a:schemeClr val="bg1"/>
                              </a:solidFill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</a:rPr>
                            <a:t> </a:t>
                          </a:r>
                          <a:endParaRPr lang="en-US" sz="3500" b="0" i="0" dirty="0">
                            <a:solidFill>
                              <a:schemeClr val="bg1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</a:pPr>
                          <a14:m>
                            <m:oMath xmlns:m="http://schemas.openxmlformats.org/officeDocument/2006/math">
                              <m:r>
                                <a:rPr lang="en-US" sz="5400" b="1" i="0" smtClean="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5400" b="1" i="0" smtClean="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𝟕𝟓</m:t>
                              </m:r>
                            </m:oMath>
                          </a14:m>
                          <a:r>
                            <a:rPr lang="en-US" sz="5400" b="0" i="0" dirty="0">
                              <a:solidFill>
                                <a:schemeClr val="bg1"/>
                              </a:solidFill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</a:rPr>
                            <a:t> </a:t>
                          </a:r>
                          <a:r>
                            <a:rPr lang="en-US" sz="5400" b="1" i="0" dirty="0">
                              <a:solidFill>
                                <a:schemeClr val="bg1"/>
                              </a:solidFill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</a:rPr>
                            <a:t> </a:t>
                          </a:r>
                          <a:endParaRPr lang="en-US" sz="5400" i="0" dirty="0">
                            <a:solidFill>
                              <a:schemeClr val="bg1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258112825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9" name="Table 5">
                <a:extLst>
                  <a:ext uri="{FF2B5EF4-FFF2-40B4-BE49-F238E27FC236}">
                    <a16:creationId xmlns:a16="http://schemas.microsoft.com/office/drawing/2014/main" id="{BAF554DA-23CA-467D-8BE4-B27C73B6A2C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18096401"/>
                  </p:ext>
                </p:extLst>
              </p:nvPr>
            </p:nvGraphicFramePr>
            <p:xfrm>
              <a:off x="3426068" y="4094097"/>
              <a:ext cx="5374951" cy="1614361"/>
            </p:xfrm>
            <a:graphic>
              <a:graphicData uri="http://schemas.openxmlformats.org/drawingml/2006/table">
                <a:tbl>
                  <a:tblPr bandRow="1"/>
                  <a:tblGrid>
                    <a:gridCol w="1179668">
                      <a:extLst>
                        <a:ext uri="{9D8B030D-6E8A-4147-A177-3AD203B41FA5}">
                          <a16:colId xmlns:a16="http://schemas.microsoft.com/office/drawing/2014/main" val="3069967537"/>
                        </a:ext>
                      </a:extLst>
                    </a:gridCol>
                    <a:gridCol w="2085204">
                      <a:extLst>
                        <a:ext uri="{9D8B030D-6E8A-4147-A177-3AD203B41FA5}">
                          <a16:colId xmlns:a16="http://schemas.microsoft.com/office/drawing/2014/main" val="851407705"/>
                        </a:ext>
                      </a:extLst>
                    </a:gridCol>
                    <a:gridCol w="2110079">
                      <a:extLst>
                        <a:ext uri="{9D8B030D-6E8A-4147-A177-3AD203B41FA5}">
                          <a16:colId xmlns:a16="http://schemas.microsoft.com/office/drawing/2014/main" val="2587038081"/>
                        </a:ext>
                      </a:extLst>
                    </a:gridCol>
                  </a:tblGrid>
                  <a:tr h="733806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</a:pPr>
                          <a:r>
                            <a:rPr lang="en-US" sz="3500" b="1" i="0" dirty="0">
                              <a:solidFill>
                                <a:schemeClr val="bg1"/>
                              </a:solidFill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</a:rPr>
                            <a:t>X =</a:t>
                          </a:r>
                          <a:endParaRPr lang="en-US" sz="3500" i="0" dirty="0">
                            <a:solidFill>
                              <a:schemeClr val="bg1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</a:pPr>
                          <a:r>
                            <a:rPr lang="en-US" sz="4500" b="0" i="0" kern="1200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a:t>+$100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</a:pPr>
                          <a:r>
                            <a:rPr lang="en-US" sz="4500" b="0" i="0" kern="1200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a:t>-$100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673688963"/>
                      </a:ext>
                    </a:extLst>
                  </a:tr>
                  <a:tr h="880555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</a:pPr>
                          <a:r>
                            <a:rPr lang="en-US" sz="3500" b="1" i="0" dirty="0">
                              <a:solidFill>
                                <a:schemeClr val="bg1"/>
                              </a:solidFill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</a:rPr>
                            <a:t>P(X)</a:t>
                          </a:r>
                          <a:endParaRPr lang="en-US" sz="3500" i="0" dirty="0">
                            <a:solidFill>
                              <a:schemeClr val="bg1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57310" t="-103448" r="-101754" b="-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55491" t="-103448" r="-578" b="-75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58112825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970030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FA88A3F-F04D-453E-891C-C9A3B7DC1633}"/>
              </a:ext>
            </a:extLst>
          </p:cNvPr>
          <p:cNvSpPr txBox="1"/>
          <p:nvPr/>
        </p:nvSpPr>
        <p:spPr>
          <a:xfrm>
            <a:off x="275689" y="323837"/>
            <a:ext cx="1181699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Expected Value – Roulette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224084B-D621-42AD-92DF-B69038D3182B}"/>
              </a:ext>
            </a:extLst>
          </p:cNvPr>
          <p:cNvGrpSpPr/>
          <p:nvPr/>
        </p:nvGrpSpPr>
        <p:grpSpPr>
          <a:xfrm>
            <a:off x="8492490" y="1346545"/>
            <a:ext cx="3600192" cy="3338346"/>
            <a:chOff x="2563738" y="329723"/>
            <a:chExt cx="3477466" cy="3327877"/>
          </a:xfrm>
        </p:grpSpPr>
        <p:pic>
          <p:nvPicPr>
            <p:cNvPr id="6" name="Picture 5" descr="Image result for roulette wheel">
              <a:extLst>
                <a:ext uri="{FF2B5EF4-FFF2-40B4-BE49-F238E27FC236}">
                  <a16:creationId xmlns:a16="http://schemas.microsoft.com/office/drawing/2014/main" id="{0ECD4D9E-0D20-4604-8639-7D43A1A04C61}"/>
                </a:ext>
              </a:extLst>
            </p:cNvPr>
            <p:cNvPicPr/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63738" y="329723"/>
              <a:ext cx="3477466" cy="332787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701F1D4-AB07-431F-974F-6D9DE43D1948}"/>
                </a:ext>
              </a:extLst>
            </p:cNvPr>
            <p:cNvSpPr txBox="1"/>
            <p:nvPr/>
          </p:nvSpPr>
          <p:spPr>
            <a:xfrm>
              <a:off x="3057002" y="1458729"/>
              <a:ext cx="2747696" cy="1196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/>
                <a:t>18 Black Spaces</a:t>
              </a:r>
            </a:p>
            <a:p>
              <a:r>
                <a:rPr lang="en-US" sz="2400" b="1" dirty="0">
                  <a:solidFill>
                    <a:srgbClr val="FF0000"/>
                  </a:solidFill>
                </a:rPr>
                <a:t>18 Red Spaces</a:t>
              </a:r>
            </a:p>
            <a:p>
              <a:r>
                <a:rPr lang="en-US" sz="2400" b="1" dirty="0">
                  <a:solidFill>
                    <a:srgbClr val="00B050"/>
                  </a:solidFill>
                </a:rPr>
                <a:t>1 Green Space</a:t>
              </a: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/>
              <p:cNvSpPr txBox="1"/>
              <p:nvPr/>
            </p:nvSpPr>
            <p:spPr>
              <a:xfrm>
                <a:off x="282137" y="5170898"/>
                <a:ext cx="9210779" cy="17235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00" u="sng" dirty="0" smtClean="0">
                    <a:solidFill>
                      <a:schemeClr val="bg1"/>
                    </a:solidFill>
                  </a:rPr>
                  <a:t>Betting on black:</a:t>
                </a:r>
                <a:endParaRPr lang="en-US" sz="4000" dirty="0">
                  <a:solidFill>
                    <a:schemeClr val="bg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6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0.486∗100 + 0.514∗</m:t>
                      </m:r>
                      <m:d>
                        <m:dPr>
                          <m:ctrlPr>
                            <a:rPr lang="en-US" sz="36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−100</m:t>
                          </m:r>
                        </m:e>
                      </m:d>
                      <m:r>
                        <a:rPr lang="en-US" sz="36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36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$</m:t>
                      </m:r>
                      <m:r>
                        <a:rPr lang="en-US" sz="36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2.80</m:t>
                      </m:r>
                    </m:oMath>
                  </m:oMathPara>
                </a14:m>
                <a:endParaRPr lang="en-US" sz="3600" dirty="0">
                  <a:solidFill>
                    <a:schemeClr val="bg1"/>
                  </a:solidFill>
                </a:endParaRPr>
              </a:p>
              <a:p>
                <a:endParaRPr lang="en-US" sz="30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137" y="5170898"/>
                <a:ext cx="9210779" cy="1723549"/>
              </a:xfrm>
              <a:prstGeom prst="rect">
                <a:avLst/>
              </a:prstGeom>
              <a:blipFill>
                <a:blip r:embed="rId3"/>
                <a:stretch>
                  <a:fillRect l="-2316" t="-636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0" name="Table 9">
                <a:extLst>
                  <a:ext uri="{FF2B5EF4-FFF2-40B4-BE49-F238E27FC236}">
                    <a16:creationId xmlns:a16="http://schemas.microsoft.com/office/drawing/2014/main" id="{5F300DAE-9823-4094-92E0-80DB9F955DF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36105691"/>
                  </p:ext>
                </p:extLst>
              </p:nvPr>
            </p:nvGraphicFramePr>
            <p:xfrm>
              <a:off x="441425" y="3385794"/>
              <a:ext cx="5746310" cy="1560767"/>
            </p:xfrm>
            <a:graphic>
              <a:graphicData uri="http://schemas.openxmlformats.org/drawingml/2006/table">
                <a:tbl>
                  <a:tblPr bandRow="1"/>
                  <a:tblGrid>
                    <a:gridCol w="1279729">
                      <a:extLst>
                        <a:ext uri="{9D8B030D-6E8A-4147-A177-3AD203B41FA5}">
                          <a16:colId xmlns:a16="http://schemas.microsoft.com/office/drawing/2014/main" val="3069967537"/>
                        </a:ext>
                      </a:extLst>
                    </a:gridCol>
                    <a:gridCol w="2138258">
                      <a:extLst>
                        <a:ext uri="{9D8B030D-6E8A-4147-A177-3AD203B41FA5}">
                          <a16:colId xmlns:a16="http://schemas.microsoft.com/office/drawing/2014/main" val="851407705"/>
                        </a:ext>
                      </a:extLst>
                    </a:gridCol>
                    <a:gridCol w="2328323">
                      <a:extLst>
                        <a:ext uri="{9D8B030D-6E8A-4147-A177-3AD203B41FA5}">
                          <a16:colId xmlns:a16="http://schemas.microsoft.com/office/drawing/2014/main" val="2587038081"/>
                        </a:ext>
                      </a:extLst>
                    </a:gridCol>
                  </a:tblGrid>
                  <a:tr h="724228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</a:pPr>
                          <a:r>
                            <a:rPr lang="en-US" sz="2600" b="1" i="1" dirty="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</a:rPr>
                            <a:t>X =</a:t>
                          </a:r>
                          <a:endParaRPr lang="en-US" sz="2600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</a:pPr>
                          <a:r>
                            <a:rPr lang="en-US" sz="3200" b="1" dirty="0">
                              <a:solidFill>
                                <a:srgbClr val="00B050"/>
                              </a:solidFill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</a:rPr>
                            <a:t>+$100</a:t>
                          </a:r>
                          <a:endParaRPr lang="en-US" sz="3200" dirty="0">
                            <a:solidFill>
                              <a:srgbClr val="00B05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</a:pPr>
                          <a:r>
                            <a:rPr lang="en-US" sz="3200" b="1" dirty="0">
                              <a:solidFill>
                                <a:srgbClr val="FF0000"/>
                              </a:solidFill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</a:rPr>
                            <a:t>-$100</a:t>
                          </a:r>
                          <a:endParaRPr lang="en-US" sz="3200" dirty="0">
                            <a:solidFill>
                              <a:srgbClr val="FF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673688963"/>
                      </a:ext>
                    </a:extLst>
                  </a:tr>
                  <a:tr h="836539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</a:pPr>
                          <a:r>
                            <a:rPr lang="en-US" sz="2600" b="1" i="1" dirty="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</a:rPr>
                            <a:t>P(X)</a:t>
                          </a:r>
                          <a:endParaRPr lang="en-US" sz="2600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</a:pP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sz="3200" b="0" i="1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3200" b="1" i="1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𝟏𝟖</m:t>
                                  </m:r>
                                </m:num>
                                <m:den>
                                  <m:r>
                                    <a:rPr lang="en-US" sz="3200" b="0" i="1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37</m:t>
                                  </m:r>
                                </m:den>
                              </m:f>
                              <m:r>
                                <a:rPr lang="en-US" sz="3200" b="0" i="1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=.486</m:t>
                              </m:r>
                            </m:oMath>
                          </a14:m>
                          <a:r>
                            <a:rPr lang="en-US" sz="3200" b="0" dirty="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</a:rPr>
                            <a:t> </a:t>
                          </a:r>
                          <a:endParaRPr lang="en-US" sz="3200" b="0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</a:pP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sz="3200" b="0" i="1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3200" b="1" i="1" smtClean="0">
                                      <a:solidFill>
                                        <a:srgbClr val="FF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𝟏𝟖</m:t>
                                  </m:r>
                                  <m:r>
                                    <a:rPr lang="en-US" sz="3200" b="0" i="1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3200" b="0" i="1" smtClean="0">
                                      <a:solidFill>
                                        <a:srgbClr val="00B05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3200" b="0" i="1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37</m:t>
                                  </m:r>
                                </m:den>
                              </m:f>
                              <m:r>
                                <a:rPr lang="en-US" sz="3200" b="0" i="1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=.514</m:t>
                              </m:r>
                            </m:oMath>
                          </a14:m>
                          <a:r>
                            <a:rPr lang="en-US" sz="3200" b="0" dirty="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</a:rPr>
                            <a:t> </a:t>
                          </a:r>
                          <a:endParaRPr lang="en-US" sz="3200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258112825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0" name="Table 9">
                <a:extLst>
                  <a:ext uri="{FF2B5EF4-FFF2-40B4-BE49-F238E27FC236}">
                    <a16:creationId xmlns:a16="http://schemas.microsoft.com/office/drawing/2014/main" id="{5F300DAE-9823-4094-92E0-80DB9F955DF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36105691"/>
                  </p:ext>
                </p:extLst>
              </p:nvPr>
            </p:nvGraphicFramePr>
            <p:xfrm>
              <a:off x="441425" y="3385794"/>
              <a:ext cx="5746310" cy="1560767"/>
            </p:xfrm>
            <a:graphic>
              <a:graphicData uri="http://schemas.openxmlformats.org/drawingml/2006/table">
                <a:tbl>
                  <a:tblPr bandRow="1"/>
                  <a:tblGrid>
                    <a:gridCol w="1279729">
                      <a:extLst>
                        <a:ext uri="{9D8B030D-6E8A-4147-A177-3AD203B41FA5}">
                          <a16:colId xmlns:a16="http://schemas.microsoft.com/office/drawing/2014/main" val="3069967537"/>
                        </a:ext>
                      </a:extLst>
                    </a:gridCol>
                    <a:gridCol w="2138258">
                      <a:extLst>
                        <a:ext uri="{9D8B030D-6E8A-4147-A177-3AD203B41FA5}">
                          <a16:colId xmlns:a16="http://schemas.microsoft.com/office/drawing/2014/main" val="851407705"/>
                        </a:ext>
                      </a:extLst>
                    </a:gridCol>
                    <a:gridCol w="2328323">
                      <a:extLst>
                        <a:ext uri="{9D8B030D-6E8A-4147-A177-3AD203B41FA5}">
                          <a16:colId xmlns:a16="http://schemas.microsoft.com/office/drawing/2014/main" val="2587038081"/>
                        </a:ext>
                      </a:extLst>
                    </a:gridCol>
                  </a:tblGrid>
                  <a:tr h="724228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</a:pPr>
                          <a:r>
                            <a:rPr lang="en-US" sz="2600" b="1" i="1" dirty="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</a:rPr>
                            <a:t>X =</a:t>
                          </a:r>
                          <a:endParaRPr lang="en-US" sz="2600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</a:pPr>
                          <a:r>
                            <a:rPr lang="en-US" sz="3200" b="1" dirty="0">
                              <a:solidFill>
                                <a:srgbClr val="00B050"/>
                              </a:solidFill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</a:rPr>
                            <a:t>+$100</a:t>
                          </a:r>
                          <a:endParaRPr lang="en-US" sz="3200" dirty="0">
                            <a:solidFill>
                              <a:srgbClr val="00B05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</a:pPr>
                          <a:r>
                            <a:rPr lang="en-US" sz="3200" b="1" dirty="0">
                              <a:solidFill>
                                <a:srgbClr val="FF0000"/>
                              </a:solidFill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</a:rPr>
                            <a:t>-$100</a:t>
                          </a:r>
                          <a:endParaRPr lang="en-US" sz="3200" dirty="0">
                            <a:solidFill>
                              <a:srgbClr val="FF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673688963"/>
                      </a:ext>
                    </a:extLst>
                  </a:tr>
                  <a:tr h="836539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</a:pPr>
                          <a:r>
                            <a:rPr lang="en-US" sz="2600" b="1" i="1" dirty="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</a:rPr>
                            <a:t>P(X)</a:t>
                          </a:r>
                          <a:endParaRPr lang="en-US" sz="2600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59943" t="-89130" r="-109091" b="-14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47382" t="-89130" r="-524" b="-144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5811282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3AC69BE6-C02A-4CD4-8721-D4B8B74EA5F8}"/>
              </a:ext>
            </a:extLst>
          </p:cNvPr>
          <p:cNvSpPr txBox="1"/>
          <p:nvPr/>
        </p:nvSpPr>
        <p:spPr>
          <a:xfrm>
            <a:off x="441425" y="1713091"/>
            <a:ext cx="700278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X = amount of </a:t>
            </a:r>
            <a:r>
              <a:rPr lang="en-US" sz="4000" dirty="0" smtClean="0">
                <a:solidFill>
                  <a:schemeClr val="bg1"/>
                </a:solidFill>
              </a:rPr>
              <a:t>winnings</a:t>
            </a:r>
          </a:p>
          <a:p>
            <a:r>
              <a:rPr lang="en-US" sz="4000" b="0" dirty="0" smtClean="0">
                <a:solidFill>
                  <a:schemeClr val="bg1"/>
                </a:solidFill>
              </a:rPr>
              <a:t>E(X)=?</a:t>
            </a:r>
            <a:endParaRPr lang="en-US" sz="4000" b="0" dirty="0">
              <a:solidFill>
                <a:schemeClr val="bg1"/>
              </a:solidFill>
            </a:endParaRPr>
          </a:p>
          <a:p>
            <a:endParaRPr lang="en-US" sz="3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7846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FA88A3F-F04D-453E-891C-C9A3B7DC1633}"/>
              </a:ext>
            </a:extLst>
          </p:cNvPr>
          <p:cNvSpPr txBox="1"/>
          <p:nvPr/>
        </p:nvSpPr>
        <p:spPr>
          <a:xfrm>
            <a:off x="218539" y="334284"/>
            <a:ext cx="1098286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Expected Value – Roulette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224084B-D621-42AD-92DF-B69038D3182B}"/>
              </a:ext>
            </a:extLst>
          </p:cNvPr>
          <p:cNvGrpSpPr/>
          <p:nvPr/>
        </p:nvGrpSpPr>
        <p:grpSpPr>
          <a:xfrm>
            <a:off x="9134168" y="4060723"/>
            <a:ext cx="2958514" cy="2743338"/>
            <a:chOff x="2563738" y="329723"/>
            <a:chExt cx="3477466" cy="3327877"/>
          </a:xfrm>
        </p:grpSpPr>
        <p:pic>
          <p:nvPicPr>
            <p:cNvPr id="6" name="Picture 5" descr="Image result for roulette wheel">
              <a:extLst>
                <a:ext uri="{FF2B5EF4-FFF2-40B4-BE49-F238E27FC236}">
                  <a16:creationId xmlns:a16="http://schemas.microsoft.com/office/drawing/2014/main" id="{0ECD4D9E-0D20-4604-8639-7D43A1A04C61}"/>
                </a:ext>
              </a:extLst>
            </p:cNvPr>
            <p:cNvPicPr/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63738" y="329723"/>
              <a:ext cx="3477466" cy="332787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701F1D4-AB07-431F-974F-6D9DE43D1948}"/>
                </a:ext>
              </a:extLst>
            </p:cNvPr>
            <p:cNvSpPr txBox="1"/>
            <p:nvPr/>
          </p:nvSpPr>
          <p:spPr>
            <a:xfrm>
              <a:off x="3172313" y="1373016"/>
              <a:ext cx="2427102" cy="11200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18 Black Spaces</a:t>
              </a:r>
            </a:p>
            <a:p>
              <a:r>
                <a:rPr lang="en-US" b="1" dirty="0">
                  <a:solidFill>
                    <a:srgbClr val="FF0000"/>
                  </a:solidFill>
                </a:rPr>
                <a:t>18 Red Spaces</a:t>
              </a:r>
            </a:p>
            <a:p>
              <a:r>
                <a:rPr lang="en-US" b="1" dirty="0">
                  <a:solidFill>
                    <a:srgbClr val="00B050"/>
                  </a:solidFill>
                </a:rPr>
                <a:t>1 Green Space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172097" y="3531689"/>
                <a:ext cx="9103968" cy="26776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u="sng" dirty="0" smtClean="0">
                    <a:solidFill>
                      <a:schemeClr val="bg1"/>
                    </a:solidFill>
                  </a:rPr>
                  <a:t>Expected loss for 1,000 plays:</a:t>
                </a:r>
                <a:endParaRPr lang="en-US" sz="3600" dirty="0">
                  <a:solidFill>
                    <a:schemeClr val="bg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2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−2.80∗1000=−$2,800</m:t>
                      </m:r>
                    </m:oMath>
                  </m:oMathPara>
                </a14:m>
                <a:endParaRPr lang="en-US" sz="3200" dirty="0">
                  <a:solidFill>
                    <a:schemeClr val="bg1"/>
                  </a:solidFill>
                </a:endParaRPr>
              </a:p>
              <a:p>
                <a:endParaRPr lang="en-US" sz="2800" dirty="0">
                  <a:solidFill>
                    <a:schemeClr val="bg1"/>
                  </a:solidFill>
                </a:endParaRPr>
              </a:p>
              <a:p>
                <a:r>
                  <a:rPr lang="en-US" sz="3600" u="sng" dirty="0">
                    <a:solidFill>
                      <a:schemeClr val="bg1"/>
                    </a:solidFill>
                  </a:rPr>
                  <a:t>Expected casino profit for 1,000 plays:</a:t>
                </a:r>
                <a:endParaRPr lang="en-US" sz="3600" dirty="0">
                  <a:solidFill>
                    <a:schemeClr val="bg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6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6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2.80∗1000=</m:t>
                      </m:r>
                      <m:r>
                        <a:rPr lang="en-US" sz="36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6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$2,800</m:t>
                      </m:r>
                    </m:oMath>
                  </m:oMathPara>
                </a14:m>
                <a:endParaRPr lang="en-US" sz="3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097" y="3531689"/>
                <a:ext cx="9103968" cy="2677656"/>
              </a:xfrm>
              <a:prstGeom prst="rect">
                <a:avLst/>
              </a:prstGeom>
              <a:blipFill>
                <a:blip r:embed="rId3"/>
                <a:stretch>
                  <a:fillRect l="-2008" t="-34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EA838C3E-4917-4A8B-B9C7-5213A3D6800B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441425" y="1698720"/>
              <a:ext cx="5728555" cy="1560767"/>
            </p:xfrm>
            <a:graphic>
              <a:graphicData uri="http://schemas.openxmlformats.org/drawingml/2006/table">
                <a:tbl>
                  <a:tblPr bandRow="1"/>
                  <a:tblGrid>
                    <a:gridCol w="1275775">
                      <a:extLst>
                        <a:ext uri="{9D8B030D-6E8A-4147-A177-3AD203B41FA5}">
                          <a16:colId xmlns:a16="http://schemas.microsoft.com/office/drawing/2014/main" val="3069967537"/>
                        </a:ext>
                      </a:extLst>
                    </a:gridCol>
                    <a:gridCol w="2131651">
                      <a:extLst>
                        <a:ext uri="{9D8B030D-6E8A-4147-A177-3AD203B41FA5}">
                          <a16:colId xmlns:a16="http://schemas.microsoft.com/office/drawing/2014/main" val="851407705"/>
                        </a:ext>
                      </a:extLst>
                    </a:gridCol>
                    <a:gridCol w="2321129">
                      <a:extLst>
                        <a:ext uri="{9D8B030D-6E8A-4147-A177-3AD203B41FA5}">
                          <a16:colId xmlns:a16="http://schemas.microsoft.com/office/drawing/2014/main" val="2587038081"/>
                        </a:ext>
                      </a:extLst>
                    </a:gridCol>
                  </a:tblGrid>
                  <a:tr h="724228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</a:pPr>
                          <a:r>
                            <a:rPr lang="en-US" sz="2600" b="1" i="1" dirty="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</a:rPr>
                            <a:t>X =</a:t>
                          </a:r>
                          <a:endParaRPr lang="en-US" sz="2600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</a:pPr>
                          <a:r>
                            <a:rPr lang="en-US" sz="3200" b="1" dirty="0">
                              <a:solidFill>
                                <a:srgbClr val="00B050"/>
                              </a:solidFill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</a:rPr>
                            <a:t>+$100</a:t>
                          </a:r>
                          <a:endParaRPr lang="en-US" sz="3200" dirty="0">
                            <a:solidFill>
                              <a:srgbClr val="00B05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</a:pPr>
                          <a:r>
                            <a:rPr lang="en-US" sz="3200" b="1" dirty="0">
                              <a:solidFill>
                                <a:srgbClr val="FF0000"/>
                              </a:solidFill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</a:rPr>
                            <a:t>-$100</a:t>
                          </a:r>
                          <a:endParaRPr lang="en-US" sz="3200" dirty="0">
                            <a:solidFill>
                              <a:srgbClr val="FF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673688963"/>
                      </a:ext>
                    </a:extLst>
                  </a:tr>
                  <a:tr h="836539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</a:pPr>
                          <a:r>
                            <a:rPr lang="en-US" sz="2600" b="1" i="1" dirty="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</a:rPr>
                            <a:t>P(X)</a:t>
                          </a:r>
                          <a:endParaRPr lang="en-US" sz="2600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</a:pP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sz="3200" b="0" i="1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3200" b="1" i="1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𝟏𝟖</m:t>
                                  </m:r>
                                </m:num>
                                <m:den>
                                  <m:r>
                                    <a:rPr lang="en-US" sz="3200" b="0" i="1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37</m:t>
                                  </m:r>
                                </m:den>
                              </m:f>
                              <m:r>
                                <a:rPr lang="en-US" sz="3200" b="0" i="1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=.486</m:t>
                              </m:r>
                            </m:oMath>
                          </a14:m>
                          <a:r>
                            <a:rPr lang="en-US" sz="3200" b="0" dirty="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</a:rPr>
                            <a:t> </a:t>
                          </a:r>
                          <a:endParaRPr lang="en-US" sz="3200" b="0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</a:pP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sz="3200" b="0" i="1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3200" b="1" i="1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𝟏𝟗</m:t>
                                  </m:r>
                                </m:num>
                                <m:den>
                                  <m:r>
                                    <a:rPr lang="en-US" sz="3200" b="0" i="1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37</m:t>
                                  </m:r>
                                </m:den>
                              </m:f>
                              <m:r>
                                <a:rPr lang="en-US" sz="3200" b="0" i="1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=.514</m:t>
                              </m:r>
                            </m:oMath>
                          </a14:m>
                          <a:r>
                            <a:rPr lang="en-US" sz="3200" b="0" dirty="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</a:rPr>
                            <a:t> </a:t>
                          </a:r>
                          <a:endParaRPr lang="en-US" sz="3200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25811282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EA838C3E-4917-4A8B-B9C7-5213A3D6800B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441425" y="1698720"/>
              <a:ext cx="5728555" cy="1560767"/>
            </p:xfrm>
            <a:graphic>
              <a:graphicData uri="http://schemas.openxmlformats.org/drawingml/2006/table">
                <a:tbl>
                  <a:tblPr bandRow="1"/>
                  <a:tblGrid>
                    <a:gridCol w="1275775">
                      <a:extLst>
                        <a:ext uri="{9D8B030D-6E8A-4147-A177-3AD203B41FA5}">
                          <a16:colId xmlns:a16="http://schemas.microsoft.com/office/drawing/2014/main" val="3069967537"/>
                        </a:ext>
                      </a:extLst>
                    </a:gridCol>
                    <a:gridCol w="2131651">
                      <a:extLst>
                        <a:ext uri="{9D8B030D-6E8A-4147-A177-3AD203B41FA5}">
                          <a16:colId xmlns:a16="http://schemas.microsoft.com/office/drawing/2014/main" val="851407705"/>
                        </a:ext>
                      </a:extLst>
                    </a:gridCol>
                    <a:gridCol w="2321129">
                      <a:extLst>
                        <a:ext uri="{9D8B030D-6E8A-4147-A177-3AD203B41FA5}">
                          <a16:colId xmlns:a16="http://schemas.microsoft.com/office/drawing/2014/main" val="2587038081"/>
                        </a:ext>
                      </a:extLst>
                    </a:gridCol>
                  </a:tblGrid>
                  <a:tr h="724228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</a:pPr>
                          <a:r>
                            <a:rPr lang="en-US" sz="2600" b="1" i="1" dirty="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</a:rPr>
                            <a:t>X =</a:t>
                          </a:r>
                          <a:endParaRPr lang="en-US" sz="2600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</a:pPr>
                          <a:r>
                            <a:rPr lang="en-US" sz="3200" b="1" dirty="0">
                              <a:solidFill>
                                <a:srgbClr val="00B050"/>
                              </a:solidFill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</a:rPr>
                            <a:t>+$100</a:t>
                          </a:r>
                          <a:endParaRPr lang="en-US" sz="3200" dirty="0">
                            <a:solidFill>
                              <a:srgbClr val="00B05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</a:pPr>
                          <a:r>
                            <a:rPr lang="en-US" sz="3200" b="1" dirty="0">
                              <a:solidFill>
                                <a:srgbClr val="FF0000"/>
                              </a:solidFill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</a:rPr>
                            <a:t>-$100</a:t>
                          </a:r>
                          <a:endParaRPr lang="en-US" sz="3200" dirty="0">
                            <a:solidFill>
                              <a:srgbClr val="FF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673688963"/>
                      </a:ext>
                    </a:extLst>
                  </a:tr>
                  <a:tr h="836539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</a:pPr>
                          <a:r>
                            <a:rPr lang="en-US" sz="2600" b="1" i="1" dirty="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</a:rPr>
                            <a:t>P(X)</a:t>
                          </a:r>
                          <a:endParaRPr lang="en-US" sz="2600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60286" t="-86957" r="-109429" b="-14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47244" t="-86957" r="-525" b="-144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5811282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47DD2313-198B-4B37-9248-0FDF1B03634E}"/>
              </a:ext>
            </a:extLst>
          </p:cNvPr>
          <p:cNvSpPr txBox="1"/>
          <p:nvPr/>
        </p:nvSpPr>
        <p:spPr>
          <a:xfrm>
            <a:off x="6516211" y="1471322"/>
            <a:ext cx="557647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chemeClr val="bg1"/>
                </a:solidFill>
              </a:rPr>
              <a:t>Individuals don’t have many trials, but casinos do. They profit through </a:t>
            </a:r>
            <a:r>
              <a:rPr lang="en-US" sz="3000" b="1" dirty="0">
                <a:solidFill>
                  <a:schemeClr val="bg1"/>
                </a:solidFill>
              </a:rPr>
              <a:t>long run </a:t>
            </a:r>
            <a:r>
              <a:rPr lang="en-US" sz="3000" dirty="0">
                <a:solidFill>
                  <a:schemeClr val="bg1"/>
                </a:solidFill>
              </a:rPr>
              <a:t>expected values.</a:t>
            </a:r>
          </a:p>
        </p:txBody>
      </p:sp>
      <p:pic>
        <p:nvPicPr>
          <p:cNvPr id="10" name="Picture 9" descr="Image result for roulette wheel">
            <a:extLst>
              <a:ext uri="{FF2B5EF4-FFF2-40B4-BE49-F238E27FC236}">
                <a16:creationId xmlns:a16="http://schemas.microsoft.com/office/drawing/2014/main" id="{63D88452-309B-4505-A092-82580FF3DF82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118" t="8" r="41662" b="88358"/>
          <a:stretch/>
        </p:blipFill>
        <p:spPr bwMode="auto">
          <a:xfrm>
            <a:off x="8097091" y="4270353"/>
            <a:ext cx="705690" cy="5355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6B1D723-EFAC-4990-A8BD-E26EEC0F4131}"/>
              </a:ext>
            </a:extLst>
          </p:cNvPr>
          <p:cNvCxnSpPr>
            <a:cxnSpLocks/>
          </p:cNvCxnSpPr>
          <p:nvPr/>
        </p:nvCxnSpPr>
        <p:spPr>
          <a:xfrm flipH="1">
            <a:off x="8878531" y="4270353"/>
            <a:ext cx="1734894" cy="183660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3" name="Picture 9" descr="Image result for roulette wheel">
            <a:extLst>
              <a:ext uri="{FF2B5EF4-FFF2-40B4-BE49-F238E27FC236}">
                <a16:creationId xmlns:a16="http://schemas.microsoft.com/office/drawing/2014/main" id="{63D88452-309B-4505-A092-82580FF3DF82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118" t="8" r="41662" b="88358"/>
          <a:stretch/>
        </p:blipFill>
        <p:spPr bwMode="auto">
          <a:xfrm>
            <a:off x="6962541" y="3495389"/>
            <a:ext cx="1878115" cy="1425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9" descr="Image result for roulette wheel">
            <a:extLst>
              <a:ext uri="{FF2B5EF4-FFF2-40B4-BE49-F238E27FC236}">
                <a16:creationId xmlns:a16="http://schemas.microsoft.com/office/drawing/2014/main" id="{63D88452-309B-4505-A092-82580FF3DF82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118" t="8" r="41662" b="88358"/>
          <a:stretch/>
        </p:blipFill>
        <p:spPr bwMode="auto">
          <a:xfrm>
            <a:off x="5310433" y="2526760"/>
            <a:ext cx="3582627" cy="27189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Picture 9" descr="Image result for roulette wheel">
            <a:extLst>
              <a:ext uri="{FF2B5EF4-FFF2-40B4-BE49-F238E27FC236}">
                <a16:creationId xmlns:a16="http://schemas.microsoft.com/office/drawing/2014/main" id="{63D88452-309B-4505-A092-82580FF3DF82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118" t="8" r="41662" b="88358"/>
          <a:stretch/>
        </p:blipFill>
        <p:spPr bwMode="auto">
          <a:xfrm>
            <a:off x="3316590" y="1698720"/>
            <a:ext cx="5576470" cy="423219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86224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FA88A3F-F04D-453E-891C-C9A3B7DC1633}"/>
              </a:ext>
            </a:extLst>
          </p:cNvPr>
          <p:cNvSpPr txBox="1"/>
          <p:nvPr/>
        </p:nvSpPr>
        <p:spPr>
          <a:xfrm>
            <a:off x="279889" y="248371"/>
            <a:ext cx="992654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A “Good Game”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BE1C60-F42E-404A-9124-3D3725D11DEF}"/>
              </a:ext>
            </a:extLst>
          </p:cNvPr>
          <p:cNvSpPr txBox="1"/>
          <p:nvPr/>
        </p:nvSpPr>
        <p:spPr>
          <a:xfrm>
            <a:off x="183835" y="1264034"/>
            <a:ext cx="12008165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dirty="0">
                <a:solidFill>
                  <a:schemeClr val="bg1"/>
                </a:solidFill>
              </a:rPr>
              <a:t>Imagine the casinos didn’t take AP Stats. They come up with this game for high-rollers: </a:t>
            </a:r>
            <a:endParaRPr lang="en-US" sz="3400" dirty="0" smtClean="0">
              <a:solidFill>
                <a:schemeClr val="bg1"/>
              </a:solidFill>
            </a:endParaRPr>
          </a:p>
          <a:p>
            <a:r>
              <a:rPr lang="en-US" sz="3400" dirty="0" smtClean="0">
                <a:solidFill>
                  <a:schemeClr val="bg1"/>
                </a:solidFill>
              </a:rPr>
              <a:t>You </a:t>
            </a:r>
            <a:r>
              <a:rPr lang="en-US" sz="3400" dirty="0">
                <a:solidFill>
                  <a:schemeClr val="bg1"/>
                </a:solidFill>
              </a:rPr>
              <a:t>roll a 6-sided dice. If you roll 5-6, you get $1,000,000. </a:t>
            </a:r>
            <a:endParaRPr lang="en-US" sz="3400" dirty="0" smtClean="0">
              <a:solidFill>
                <a:schemeClr val="bg1"/>
              </a:solidFill>
            </a:endParaRPr>
          </a:p>
          <a:p>
            <a:r>
              <a:rPr lang="en-US" sz="3400" dirty="0" smtClean="0">
                <a:solidFill>
                  <a:schemeClr val="bg1"/>
                </a:solidFill>
              </a:rPr>
              <a:t>If </a:t>
            </a:r>
            <a:r>
              <a:rPr lang="en-US" sz="3400" dirty="0">
                <a:solidFill>
                  <a:schemeClr val="bg1"/>
                </a:solidFill>
              </a:rPr>
              <a:t>you roll 1-4, you have to pay $300,000.</a:t>
            </a:r>
          </a:p>
          <a:p>
            <a:endParaRPr lang="en-US" sz="2000" dirty="0">
              <a:solidFill>
                <a:schemeClr val="bg1"/>
              </a:solidFill>
            </a:endParaRPr>
          </a:p>
          <a:p>
            <a:r>
              <a:rPr lang="en-US" sz="3400" b="1" dirty="0">
                <a:solidFill>
                  <a:schemeClr val="bg1"/>
                </a:solidFill>
              </a:rPr>
              <a:t>Discussion Question:</a:t>
            </a:r>
            <a:r>
              <a:rPr lang="en-US" sz="3400" dirty="0">
                <a:solidFill>
                  <a:schemeClr val="bg1"/>
                </a:solidFill>
              </a:rPr>
              <a:t> If you could play this game only once, would you play? Why or why not? Mention the expected value in your answer.</a:t>
            </a:r>
            <a:endParaRPr lang="en-US" sz="3400" b="1" dirty="0">
              <a:solidFill>
                <a:schemeClr val="bg1"/>
              </a:solidFill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F160ADC-D8D1-4487-855C-6F0EB7D76B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2746561"/>
              </p:ext>
            </p:extLst>
          </p:nvPr>
        </p:nvGraphicFramePr>
        <p:xfrm>
          <a:off x="2052482" y="5278919"/>
          <a:ext cx="7941886" cy="1444856"/>
        </p:xfrm>
        <a:graphic>
          <a:graphicData uri="http://schemas.openxmlformats.org/drawingml/2006/table">
            <a:tbl>
              <a:tblPr bandRow="1"/>
              <a:tblGrid>
                <a:gridCol w="1706802">
                  <a:extLst>
                    <a:ext uri="{9D8B030D-6E8A-4147-A177-3AD203B41FA5}">
                      <a16:colId xmlns:a16="http://schemas.microsoft.com/office/drawing/2014/main" val="3069967537"/>
                    </a:ext>
                  </a:extLst>
                </a:gridCol>
                <a:gridCol w="3016976">
                  <a:extLst>
                    <a:ext uri="{9D8B030D-6E8A-4147-A177-3AD203B41FA5}">
                      <a16:colId xmlns:a16="http://schemas.microsoft.com/office/drawing/2014/main" val="851407705"/>
                    </a:ext>
                  </a:extLst>
                </a:gridCol>
                <a:gridCol w="3218108">
                  <a:extLst>
                    <a:ext uri="{9D8B030D-6E8A-4147-A177-3AD203B41FA5}">
                      <a16:colId xmlns:a16="http://schemas.microsoft.com/office/drawing/2014/main" val="2587038081"/>
                    </a:ext>
                  </a:extLst>
                </a:gridCol>
              </a:tblGrid>
              <a:tr h="67979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4000" b="1" i="1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</a:rPr>
                        <a:t>X =</a:t>
                      </a:r>
                      <a:endParaRPr lang="en-US" sz="40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4000" b="1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</a:rPr>
                        <a:t>+$1,000,000</a:t>
                      </a:r>
                      <a:endParaRPr lang="en-US" sz="4000" b="1" dirty="0">
                        <a:solidFill>
                          <a:srgbClr val="00B05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4000" b="1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</a:rPr>
                        <a:t>-$300,000</a:t>
                      </a:r>
                      <a:endParaRPr lang="en-US" sz="40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3688963"/>
                  </a:ext>
                </a:extLst>
              </a:tr>
              <a:tr h="76506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4000" b="1" i="1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</a:rPr>
                        <a:t>P(X)</a:t>
                      </a:r>
                      <a:endParaRPr lang="en-US" sz="40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endParaRPr lang="en-US" sz="3600" b="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endParaRPr lang="en-US" sz="36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581128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85627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FA88A3F-F04D-453E-891C-C9A3B7DC1633}"/>
              </a:ext>
            </a:extLst>
          </p:cNvPr>
          <p:cNvSpPr txBox="1"/>
          <p:nvPr/>
        </p:nvSpPr>
        <p:spPr>
          <a:xfrm>
            <a:off x="501831" y="333670"/>
            <a:ext cx="992654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A “Good Game”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BD92E5A2-1CD9-4220-9529-B51ED232489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77884151"/>
                  </p:ext>
                </p:extLst>
              </p:nvPr>
            </p:nvGraphicFramePr>
            <p:xfrm>
              <a:off x="829250" y="4901271"/>
              <a:ext cx="7941886" cy="1702958"/>
            </p:xfrm>
            <a:graphic>
              <a:graphicData uri="http://schemas.openxmlformats.org/drawingml/2006/table">
                <a:tbl>
                  <a:tblPr bandRow="1"/>
                  <a:tblGrid>
                    <a:gridCol w="1706802">
                      <a:extLst>
                        <a:ext uri="{9D8B030D-6E8A-4147-A177-3AD203B41FA5}">
                          <a16:colId xmlns:a16="http://schemas.microsoft.com/office/drawing/2014/main" val="3069967537"/>
                        </a:ext>
                      </a:extLst>
                    </a:gridCol>
                    <a:gridCol w="3016976">
                      <a:extLst>
                        <a:ext uri="{9D8B030D-6E8A-4147-A177-3AD203B41FA5}">
                          <a16:colId xmlns:a16="http://schemas.microsoft.com/office/drawing/2014/main" val="851407705"/>
                        </a:ext>
                      </a:extLst>
                    </a:gridCol>
                    <a:gridCol w="3218108">
                      <a:extLst>
                        <a:ext uri="{9D8B030D-6E8A-4147-A177-3AD203B41FA5}">
                          <a16:colId xmlns:a16="http://schemas.microsoft.com/office/drawing/2014/main" val="2587038081"/>
                        </a:ext>
                      </a:extLst>
                    </a:gridCol>
                  </a:tblGrid>
                  <a:tr h="801229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</a:pPr>
                          <a:r>
                            <a:rPr lang="en-US" sz="4000" b="1" i="1" dirty="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</a:rPr>
                            <a:t>X =</a:t>
                          </a:r>
                          <a:endParaRPr lang="en-US" sz="4000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</a:pPr>
                          <a:r>
                            <a:rPr lang="en-US" sz="4000" b="1" dirty="0">
                              <a:solidFill>
                                <a:srgbClr val="00B050"/>
                              </a:solidFill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</a:rPr>
                            <a:t>+$1,000,000</a:t>
                          </a:r>
                          <a:endParaRPr lang="en-US" sz="4000" b="1" dirty="0">
                            <a:solidFill>
                              <a:srgbClr val="00B05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</a:pPr>
                          <a:r>
                            <a:rPr lang="en-US" sz="4000" b="1" dirty="0">
                              <a:solidFill>
                                <a:srgbClr val="FF0000"/>
                              </a:solidFill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</a:rPr>
                            <a:t>-$300,000</a:t>
                          </a:r>
                          <a:endParaRPr lang="en-US" sz="4000" dirty="0">
                            <a:solidFill>
                              <a:srgbClr val="FF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673688963"/>
                      </a:ext>
                    </a:extLst>
                  </a:tr>
                  <a:tr h="901729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</a:pPr>
                          <a:r>
                            <a:rPr lang="en-US" sz="4000" b="1" i="1" dirty="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</a:rPr>
                            <a:t>P(X)</a:t>
                          </a:r>
                          <a:endParaRPr lang="en-US" sz="4000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</a:pP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sz="3600" b="0" i="1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3600" b="0" i="1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num>
                                <m:den>
                                  <m:r>
                                    <a:rPr lang="en-US" sz="3600" b="0" i="1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den>
                              </m:f>
                              <m:r>
                                <a:rPr lang="en-US" sz="3600" b="0" i="1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≈</m:t>
                              </m:r>
                              <m:r>
                                <a:rPr lang="en-US" sz="3600" b="0" i="1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0.333</m:t>
                              </m:r>
                            </m:oMath>
                          </a14:m>
                          <a:r>
                            <a:rPr lang="en-US" sz="3600" b="0" dirty="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</a:rPr>
                            <a:t> </a:t>
                          </a:r>
                          <a:endParaRPr lang="en-US" sz="3600" b="0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</a:pPr>
                          <a:r>
                            <a:rPr lang="en-US" sz="3600" b="0" dirty="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</a:rPr>
                            <a:t> </a:t>
                          </a:r>
                          <a:r>
                            <a:rPr lang="en-US" sz="3600" b="1" dirty="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</a:rPr>
                            <a:t> 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sz="3600" b="0" i="1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3600" b="0" i="1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num>
                                <m:den>
                                  <m:r>
                                    <a:rPr lang="en-US" sz="3600" b="0" i="1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den>
                              </m:f>
                              <m:r>
                                <a:rPr lang="en-US" sz="3600" b="0" i="1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≈</m:t>
                              </m:r>
                              <m:r>
                                <a:rPr lang="en-US" sz="3600" b="0" i="1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0.66</m:t>
                              </m:r>
                            </m:oMath>
                          </a14:m>
                          <a:r>
                            <a:rPr lang="en-US" sz="36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a:t>7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25811282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BD92E5A2-1CD9-4220-9529-B51ED232489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77884151"/>
                  </p:ext>
                </p:extLst>
              </p:nvPr>
            </p:nvGraphicFramePr>
            <p:xfrm>
              <a:off x="829250" y="4901271"/>
              <a:ext cx="7941886" cy="1702958"/>
            </p:xfrm>
            <a:graphic>
              <a:graphicData uri="http://schemas.openxmlformats.org/drawingml/2006/table">
                <a:tbl>
                  <a:tblPr bandRow="1"/>
                  <a:tblGrid>
                    <a:gridCol w="1706802">
                      <a:extLst>
                        <a:ext uri="{9D8B030D-6E8A-4147-A177-3AD203B41FA5}">
                          <a16:colId xmlns:a16="http://schemas.microsoft.com/office/drawing/2014/main" val="3069967537"/>
                        </a:ext>
                      </a:extLst>
                    </a:gridCol>
                    <a:gridCol w="3016976">
                      <a:extLst>
                        <a:ext uri="{9D8B030D-6E8A-4147-A177-3AD203B41FA5}">
                          <a16:colId xmlns:a16="http://schemas.microsoft.com/office/drawing/2014/main" val="851407705"/>
                        </a:ext>
                      </a:extLst>
                    </a:gridCol>
                    <a:gridCol w="3218108">
                      <a:extLst>
                        <a:ext uri="{9D8B030D-6E8A-4147-A177-3AD203B41FA5}">
                          <a16:colId xmlns:a16="http://schemas.microsoft.com/office/drawing/2014/main" val="2587038081"/>
                        </a:ext>
                      </a:extLst>
                    </a:gridCol>
                  </a:tblGrid>
                  <a:tr h="801229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</a:pPr>
                          <a:r>
                            <a:rPr lang="en-US" sz="4000" b="1" i="1" dirty="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</a:rPr>
                            <a:t>X =</a:t>
                          </a:r>
                          <a:endParaRPr lang="en-US" sz="4000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</a:pPr>
                          <a:r>
                            <a:rPr lang="en-US" sz="4000" b="1" dirty="0">
                              <a:solidFill>
                                <a:srgbClr val="00B050"/>
                              </a:solidFill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</a:rPr>
                            <a:t>+$1,000,000</a:t>
                          </a:r>
                          <a:endParaRPr lang="en-US" sz="4000" b="1" dirty="0">
                            <a:solidFill>
                              <a:srgbClr val="00B05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</a:pPr>
                          <a:r>
                            <a:rPr lang="en-US" sz="4000" b="1" dirty="0">
                              <a:solidFill>
                                <a:srgbClr val="FF0000"/>
                              </a:solidFill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</a:rPr>
                            <a:t>-$300,000</a:t>
                          </a:r>
                          <a:endParaRPr lang="en-US" sz="4000" dirty="0">
                            <a:solidFill>
                              <a:srgbClr val="FF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673688963"/>
                      </a:ext>
                    </a:extLst>
                  </a:tr>
                  <a:tr h="901729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</a:pPr>
                          <a:r>
                            <a:rPr lang="en-US" sz="4000" b="1" i="1" dirty="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</a:rPr>
                            <a:t>P(X)</a:t>
                          </a:r>
                          <a:endParaRPr lang="en-US" sz="4000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56970" t="-98649" r="-107071" b="-141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47159" t="-98649" r="-379" b="-1418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5811282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FA216459-C964-41FC-ACD7-646F52F1C000}"/>
              </a:ext>
            </a:extLst>
          </p:cNvPr>
          <p:cNvSpPr txBox="1"/>
          <p:nvPr/>
        </p:nvSpPr>
        <p:spPr>
          <a:xfrm>
            <a:off x="619432" y="1514168"/>
            <a:ext cx="11214502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b="1" dirty="0">
                <a:solidFill>
                  <a:schemeClr val="bg1"/>
                </a:solidFill>
              </a:rPr>
              <a:t>Discussion Question:</a:t>
            </a:r>
            <a:r>
              <a:rPr lang="en-US" sz="3400" dirty="0">
                <a:solidFill>
                  <a:schemeClr val="bg1"/>
                </a:solidFill>
              </a:rPr>
              <a:t> If you could play this game only once, would you play? Why or why not? </a:t>
            </a:r>
            <a:endParaRPr lang="en-US" sz="3400" b="1" dirty="0">
              <a:solidFill>
                <a:schemeClr val="bg1"/>
              </a:solidFill>
            </a:endParaRPr>
          </a:p>
        </p:txBody>
      </p:sp>
      <p:sp>
        <p:nvSpPr>
          <p:cNvPr id="6" name="TextBox 7">
            <a:extLst>
              <a:ext uri="{FF2B5EF4-FFF2-40B4-BE49-F238E27FC236}">
                <a16:creationId xmlns:a16="http://schemas.microsoft.com/office/drawing/2014/main" id="{B54480DF-14F0-4C44-83BF-70245E6139EC}"/>
              </a:ext>
            </a:extLst>
          </p:cNvPr>
          <p:cNvSpPr txBox="1"/>
          <p:nvPr/>
        </p:nvSpPr>
        <p:spPr>
          <a:xfrm>
            <a:off x="1332913" y="3941065"/>
            <a:ext cx="40177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0B050"/>
                </a:solidFill>
              </a:rPr>
              <a:t>(+333,000)           </a:t>
            </a:r>
            <a:r>
              <a:rPr lang="en-US" sz="3200" dirty="0"/>
              <a:t>+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1820CDE3-9BCF-4AD6-9791-EDC4968C7DA3}"/>
              </a:ext>
            </a:extLst>
          </p:cNvPr>
          <p:cNvSpPr txBox="1"/>
          <p:nvPr/>
        </p:nvSpPr>
        <p:spPr>
          <a:xfrm>
            <a:off x="5530187" y="3901962"/>
            <a:ext cx="60579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   (-200,100)            </a:t>
            </a:r>
            <a:r>
              <a:rPr lang="en-US" sz="3200" dirty="0"/>
              <a:t>≈ </a:t>
            </a:r>
            <a:r>
              <a:rPr lang="en-US" sz="3200" dirty="0">
                <a:solidFill>
                  <a:srgbClr val="00B050"/>
                </a:solidFill>
              </a:rPr>
              <a:t>+132,900</a:t>
            </a:r>
          </a:p>
        </p:txBody>
      </p:sp>
      <p:sp>
        <p:nvSpPr>
          <p:cNvPr id="9" name="Left Brace 10">
            <a:extLst>
              <a:ext uri="{FF2B5EF4-FFF2-40B4-BE49-F238E27FC236}">
                <a16:creationId xmlns:a16="http://schemas.microsoft.com/office/drawing/2014/main" id="{108932EC-E5E2-4F24-AC60-C5231F54E4C7}"/>
              </a:ext>
            </a:extLst>
          </p:cNvPr>
          <p:cNvSpPr/>
          <p:nvPr/>
        </p:nvSpPr>
        <p:spPr>
          <a:xfrm rot="16200000">
            <a:off x="2317925" y="1720064"/>
            <a:ext cx="315887" cy="3712874"/>
          </a:xfrm>
          <a:prstGeom prst="leftBrac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0" name="Left Brace 12">
            <a:extLst>
              <a:ext uri="{FF2B5EF4-FFF2-40B4-BE49-F238E27FC236}">
                <a16:creationId xmlns:a16="http://schemas.microsoft.com/office/drawing/2014/main" id="{E523E32F-048D-4128-A6ED-13C71B669C1F}"/>
              </a:ext>
            </a:extLst>
          </p:cNvPr>
          <p:cNvSpPr/>
          <p:nvPr/>
        </p:nvSpPr>
        <p:spPr>
          <a:xfrm rot="16200000">
            <a:off x="6650766" y="1638726"/>
            <a:ext cx="315887" cy="3924855"/>
          </a:xfrm>
          <a:prstGeom prst="leftBrac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1">
                <a:extLst>
                  <a:ext uri="{FF2B5EF4-FFF2-40B4-BE49-F238E27FC236}">
                    <a16:creationId xmlns:a16="http://schemas.microsoft.com/office/drawing/2014/main" id="{93EB09FB-A3FB-4CD1-B4AE-2CC3AA390AF6}"/>
                  </a:ext>
                </a:extLst>
              </p:cNvPr>
              <p:cNvSpPr txBox="1"/>
              <p:nvPr/>
            </p:nvSpPr>
            <p:spPr>
              <a:xfrm>
                <a:off x="611681" y="2900953"/>
                <a:ext cx="11222253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0.333</m:t>
                    </m:r>
                    <m:r>
                      <a:rPr lang="en-US" sz="3200" b="0" i="1" dirty="0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sz="3200" b="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$1,000,000</m:t>
                    </m:r>
                    <m:r>
                      <a:rPr lang="en-US" sz="3200" b="0" i="1" dirty="0" smtClean="0">
                        <a:latin typeface="Cambria Math" panose="02040503050406030204" pitchFamily="18" charset="0"/>
                      </a:rPr>
                      <m:t>+0.667∗</m:t>
                    </m:r>
                    <m:d>
                      <m:dPr>
                        <m:ctrlPr>
                          <a:rPr lang="en-US" sz="32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−$300,000</m:t>
                        </m:r>
                      </m:e>
                    </m:d>
                    <m:r>
                      <a:rPr lang="en-US" sz="32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sz="3200" dirty="0"/>
                  <a:t> </a:t>
                </a:r>
                <a:r>
                  <a:rPr lang="en-US" sz="3200" dirty="0">
                    <a:solidFill>
                      <a:srgbClr val="00B050"/>
                    </a:solidFill>
                  </a:rPr>
                  <a:t>$132,900</a:t>
                </a:r>
              </a:p>
            </p:txBody>
          </p:sp>
        </mc:Choice>
        <mc:Fallback xmlns="">
          <p:sp>
            <p:nvSpPr>
              <p:cNvPr id="11" name="TextBox 11">
                <a:extLst>
                  <a:ext uri="{FF2B5EF4-FFF2-40B4-BE49-F238E27FC236}">
                    <a16:creationId xmlns:a16="http://schemas.microsoft.com/office/drawing/2014/main" id="{93EB09FB-A3FB-4CD1-B4AE-2CC3AA390A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681" y="2900953"/>
                <a:ext cx="11222253" cy="584775"/>
              </a:xfrm>
              <a:prstGeom prst="rect">
                <a:avLst/>
              </a:prstGeom>
              <a:blipFill>
                <a:blip r:embed="rId3"/>
                <a:stretch>
                  <a:fillRect t="-13542" b="-3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8">
            <a:extLst>
              <a:ext uri="{FF2B5EF4-FFF2-40B4-BE49-F238E27FC236}">
                <a16:creationId xmlns:a16="http://schemas.microsoft.com/office/drawing/2014/main" id="{8F0DD9CA-A62B-420C-82EA-12A9809B4E0F}"/>
              </a:ext>
            </a:extLst>
          </p:cNvPr>
          <p:cNvSpPr txBox="1"/>
          <p:nvPr/>
        </p:nvSpPr>
        <p:spPr>
          <a:xfrm>
            <a:off x="247930" y="1348044"/>
            <a:ext cx="11761190" cy="193899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000" dirty="0"/>
              <a:t>Even though the expected value is positive, you have a great chance of losing A LOT of money. A gain of $1mil is extremely nice, but a loss of $300k can be devastating. This game has </a:t>
            </a:r>
            <a:r>
              <a:rPr lang="en-US" sz="3000" b="1" dirty="0">
                <a:solidFill>
                  <a:srgbClr val="0070C0"/>
                </a:solidFill>
              </a:rPr>
              <a:t>high variability</a:t>
            </a:r>
            <a:r>
              <a:rPr lang="en-US" sz="3000" dirty="0"/>
              <a:t>, which makes it unplayable for most people. </a:t>
            </a:r>
          </a:p>
        </p:txBody>
      </p:sp>
    </p:spTree>
    <p:extLst>
      <p:ext uri="{BB962C8B-B14F-4D97-AF65-F5344CB8AC3E}">
        <p14:creationId xmlns:p14="http://schemas.microsoft.com/office/powerpoint/2010/main" val="3960064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5692589-663C-4660-A8FC-F72F800B531D}"/>
              </a:ext>
            </a:extLst>
          </p:cNvPr>
          <p:cNvSpPr txBox="1"/>
          <p:nvPr/>
        </p:nvSpPr>
        <p:spPr>
          <a:xfrm>
            <a:off x="492247" y="536988"/>
            <a:ext cx="11377198" cy="5539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8000" b="1" dirty="0">
                <a:solidFill>
                  <a:schemeClr val="bg1"/>
                </a:solidFill>
              </a:rPr>
              <a:t>Topics</a:t>
            </a:r>
            <a:endParaRPr lang="en-US" sz="2000" dirty="0">
              <a:solidFill>
                <a:schemeClr val="bg1"/>
              </a:solidFill>
            </a:endParaRPr>
          </a:p>
          <a:p>
            <a:pPr marL="914400" indent="-914400">
              <a:lnSpc>
                <a:spcPct val="150000"/>
              </a:lnSpc>
              <a:buAutoNum type="arabicPeriod"/>
            </a:pPr>
            <a:r>
              <a:rPr lang="en-US" sz="5200" b="1" dirty="0">
                <a:solidFill>
                  <a:schemeClr val="bg1"/>
                </a:solidFill>
              </a:rPr>
              <a:t>Discrete random variables</a:t>
            </a:r>
          </a:p>
          <a:p>
            <a:pPr marL="914400" indent="-914400">
              <a:lnSpc>
                <a:spcPct val="150000"/>
              </a:lnSpc>
              <a:buAutoNum type="arabicPeriod"/>
            </a:pPr>
            <a:r>
              <a:rPr lang="en-US" sz="5200" dirty="0">
                <a:solidFill>
                  <a:schemeClr val="bg1"/>
                </a:solidFill>
              </a:rPr>
              <a:t>Expected frequency </a:t>
            </a:r>
          </a:p>
          <a:p>
            <a:pPr marL="914400" indent="-914400">
              <a:lnSpc>
                <a:spcPct val="150000"/>
              </a:lnSpc>
              <a:buAutoNum type="arabicPeriod"/>
            </a:pPr>
            <a:r>
              <a:rPr lang="en-US" sz="5200" dirty="0">
                <a:solidFill>
                  <a:schemeClr val="bg1"/>
                </a:solidFill>
              </a:rPr>
              <a:t>Expected value</a:t>
            </a:r>
          </a:p>
        </p:txBody>
      </p:sp>
    </p:spTree>
    <p:extLst>
      <p:ext uri="{BB962C8B-B14F-4D97-AF65-F5344CB8AC3E}">
        <p14:creationId xmlns:p14="http://schemas.microsoft.com/office/powerpoint/2010/main" val="2029546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0" y="0"/>
            <a:ext cx="9448800" cy="464074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43375"/>
            <a:ext cx="9086850" cy="271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700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andicam 2021-11-08 21-31-27-719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49717" y="350520"/>
            <a:ext cx="9480171" cy="6187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657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224084B-D621-42AD-92DF-B69038D3182B}"/>
              </a:ext>
            </a:extLst>
          </p:cNvPr>
          <p:cNvGrpSpPr/>
          <p:nvPr/>
        </p:nvGrpSpPr>
        <p:grpSpPr>
          <a:xfrm>
            <a:off x="239209" y="1368106"/>
            <a:ext cx="5176827" cy="5158424"/>
            <a:chOff x="2563737" y="1038383"/>
            <a:chExt cx="5176827" cy="5158424"/>
          </a:xfrm>
        </p:grpSpPr>
        <p:pic>
          <p:nvPicPr>
            <p:cNvPr id="2" name="Picture 1" descr="Image result for roulette wheel">
              <a:extLst>
                <a:ext uri="{FF2B5EF4-FFF2-40B4-BE49-F238E27FC236}">
                  <a16:creationId xmlns:a16="http://schemas.microsoft.com/office/drawing/2014/main" id="{0ECD4D9E-0D20-4604-8639-7D43A1A04C61}"/>
                </a:ext>
              </a:extLst>
            </p:cNvPr>
            <p:cNvPicPr/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63737" y="1038383"/>
              <a:ext cx="5176827" cy="51584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C701F1D4-AB07-431F-974F-6D9DE43D1948}"/>
                </a:ext>
              </a:extLst>
            </p:cNvPr>
            <p:cNvSpPr txBox="1"/>
            <p:nvPr/>
          </p:nvSpPr>
          <p:spPr>
            <a:xfrm>
              <a:off x="3275569" y="2801288"/>
              <a:ext cx="4165913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b="1" dirty="0"/>
                <a:t>18 Black Spaces</a:t>
              </a:r>
            </a:p>
            <a:p>
              <a:r>
                <a:rPr lang="en-US" sz="3600" b="1" dirty="0">
                  <a:solidFill>
                    <a:srgbClr val="FF0000"/>
                  </a:solidFill>
                </a:rPr>
                <a:t>18 Red Spaces</a:t>
              </a:r>
            </a:p>
            <a:p>
              <a:r>
                <a:rPr lang="en-US" sz="3600" b="1" dirty="0">
                  <a:solidFill>
                    <a:srgbClr val="00B050"/>
                  </a:solidFill>
                </a:rPr>
                <a:t>1 Green Space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256936FE-1AAD-4C94-A117-3CD3D525D397}"/>
              </a:ext>
            </a:extLst>
          </p:cNvPr>
          <p:cNvSpPr txBox="1"/>
          <p:nvPr/>
        </p:nvSpPr>
        <p:spPr>
          <a:xfrm>
            <a:off x="5600186" y="1368106"/>
            <a:ext cx="6469894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 smtClean="0">
                <a:solidFill>
                  <a:schemeClr val="bg1"/>
                </a:solidFill>
              </a:rPr>
              <a:t>We know the probability of every possible </a:t>
            </a:r>
            <a:r>
              <a:rPr lang="en-US" sz="2800" b="1" dirty="0" smtClean="0">
                <a:solidFill>
                  <a:schemeClr val="bg1"/>
                </a:solidFill>
              </a:rPr>
              <a:t>outcome.</a:t>
            </a:r>
            <a:endParaRPr lang="en-US" sz="28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2800" b="1" dirty="0" smtClean="0">
                <a:solidFill>
                  <a:schemeClr val="bg1"/>
                </a:solidFill>
              </a:rPr>
              <a:t>P(black)=18/37</a:t>
            </a:r>
          </a:p>
          <a:p>
            <a:pPr>
              <a:lnSpc>
                <a:spcPct val="150000"/>
              </a:lnSpc>
            </a:pPr>
            <a:r>
              <a:rPr lang="en-US" sz="2800" b="1" dirty="0" smtClean="0">
                <a:solidFill>
                  <a:schemeClr val="bg1"/>
                </a:solidFill>
              </a:rPr>
              <a:t>P(red)=18/37</a:t>
            </a:r>
          </a:p>
          <a:p>
            <a:pPr>
              <a:lnSpc>
                <a:spcPct val="150000"/>
              </a:lnSpc>
            </a:pPr>
            <a:r>
              <a:rPr lang="en-US" sz="2800" b="1" dirty="0" smtClean="0">
                <a:solidFill>
                  <a:schemeClr val="bg1"/>
                </a:solidFill>
              </a:rPr>
              <a:t>P(green)=1/37</a:t>
            </a:r>
          </a:p>
          <a:p>
            <a:pPr>
              <a:lnSpc>
                <a:spcPct val="150000"/>
              </a:lnSpc>
            </a:pPr>
            <a:r>
              <a:rPr lang="en-US" sz="2800" b="1" dirty="0" smtClean="0">
                <a:solidFill>
                  <a:schemeClr val="bg1"/>
                </a:solidFill>
              </a:rPr>
              <a:t>But we do not know what would be the next outcome!!!</a:t>
            </a:r>
          </a:p>
          <a:p>
            <a:pPr>
              <a:lnSpc>
                <a:spcPct val="150000"/>
              </a:lnSpc>
            </a:pPr>
            <a:r>
              <a:rPr lang="en-US" sz="2800" b="1" dirty="0" smtClean="0"/>
              <a:t>{black}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smtClean="0">
                <a:solidFill>
                  <a:schemeClr val="bg1"/>
                </a:solidFill>
              </a:rPr>
              <a:t>or </a:t>
            </a:r>
            <a:r>
              <a:rPr lang="en-US" sz="2800" b="1" dirty="0" smtClean="0">
                <a:solidFill>
                  <a:srgbClr val="FF0000"/>
                </a:solidFill>
              </a:rPr>
              <a:t>{red} </a:t>
            </a:r>
            <a:r>
              <a:rPr lang="en-US" sz="2800" dirty="0">
                <a:solidFill>
                  <a:schemeClr val="bg1"/>
                </a:solidFill>
              </a:rPr>
              <a:t>or</a:t>
            </a:r>
            <a:r>
              <a:rPr lang="en-US" sz="2800" b="1" dirty="0" smtClean="0">
                <a:solidFill>
                  <a:srgbClr val="FF0000"/>
                </a:solidFill>
              </a:rPr>
              <a:t> </a:t>
            </a:r>
            <a:r>
              <a:rPr lang="en-US" sz="2800" b="1" dirty="0" smtClean="0">
                <a:solidFill>
                  <a:srgbClr val="00B050"/>
                </a:solidFill>
              </a:rPr>
              <a:t>{green}</a:t>
            </a:r>
            <a:endParaRPr lang="en-US" sz="2800" b="1" dirty="0">
              <a:solidFill>
                <a:srgbClr val="00B050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322007" y="243735"/>
            <a:ext cx="8052204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6000" u="sng" dirty="0">
                <a:solidFill>
                  <a:schemeClr val="bg1"/>
                </a:solidFill>
              </a:rPr>
              <a:t>Random </a:t>
            </a:r>
            <a:r>
              <a:rPr lang="en-US" altLang="zh-CN" sz="6000" u="sng" dirty="0" smtClean="0">
                <a:solidFill>
                  <a:schemeClr val="bg1"/>
                </a:solidFill>
              </a:rPr>
              <a:t>Experiments</a:t>
            </a:r>
            <a:endParaRPr lang="zh-CN" altLang="en-US" sz="6000" dirty="0"/>
          </a:p>
        </p:txBody>
      </p:sp>
    </p:spTree>
    <p:extLst>
      <p:ext uri="{BB962C8B-B14F-4D97-AF65-F5344CB8AC3E}">
        <p14:creationId xmlns:p14="http://schemas.microsoft.com/office/powerpoint/2010/main" val="1557072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56936FE-1AAD-4C94-A117-3CD3D525D397}"/>
              </a:ext>
            </a:extLst>
          </p:cNvPr>
          <p:cNvSpPr txBox="1"/>
          <p:nvPr/>
        </p:nvSpPr>
        <p:spPr>
          <a:xfrm>
            <a:off x="5509260" y="1607517"/>
            <a:ext cx="668274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4800" u="sng" dirty="0">
                <a:solidFill>
                  <a:schemeClr val="bg1"/>
                </a:solidFill>
              </a:rPr>
              <a:t>Three </a:t>
            </a:r>
            <a:r>
              <a:rPr lang="en-US" sz="4800" u="sng" dirty="0" smtClean="0">
                <a:solidFill>
                  <a:schemeClr val="bg1"/>
                </a:solidFill>
              </a:rPr>
              <a:t>random events:</a:t>
            </a:r>
            <a:endParaRPr lang="en-US" sz="4800" u="sng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4800" dirty="0" smtClean="0">
                <a:solidFill>
                  <a:schemeClr val="bg1"/>
                </a:solidFill>
              </a:rPr>
              <a:t>A = {black</a:t>
            </a:r>
            <a:r>
              <a:rPr lang="en-US" sz="4800" dirty="0">
                <a:solidFill>
                  <a:schemeClr val="bg1"/>
                </a:solidFill>
              </a:rPr>
              <a:t>}</a:t>
            </a:r>
          </a:p>
          <a:p>
            <a:pPr>
              <a:lnSpc>
                <a:spcPct val="150000"/>
              </a:lnSpc>
            </a:pPr>
            <a:r>
              <a:rPr lang="en-US" sz="4800" dirty="0" smtClean="0">
                <a:solidFill>
                  <a:schemeClr val="bg1"/>
                </a:solidFill>
              </a:rPr>
              <a:t>B = {red}</a:t>
            </a:r>
            <a:endParaRPr lang="en-US" sz="48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4800" dirty="0" smtClean="0">
                <a:solidFill>
                  <a:schemeClr val="bg1"/>
                </a:solidFill>
              </a:rPr>
              <a:t>C = {green}</a:t>
            </a:r>
            <a:endParaRPr lang="en-US" sz="4800" dirty="0">
              <a:solidFill>
                <a:schemeClr val="bg1"/>
              </a:solidFill>
            </a:endParaRPr>
          </a:p>
        </p:txBody>
      </p:sp>
      <p:grpSp>
        <p:nvGrpSpPr>
          <p:cNvPr id="6" name="Group 3">
            <a:extLst>
              <a:ext uri="{FF2B5EF4-FFF2-40B4-BE49-F238E27FC236}">
                <a16:creationId xmlns:a16="http://schemas.microsoft.com/office/drawing/2014/main" id="{7224084B-D621-42AD-92DF-B69038D3182B}"/>
              </a:ext>
            </a:extLst>
          </p:cNvPr>
          <p:cNvGrpSpPr/>
          <p:nvPr/>
        </p:nvGrpSpPr>
        <p:grpSpPr>
          <a:xfrm>
            <a:off x="136339" y="1368106"/>
            <a:ext cx="5176827" cy="5158424"/>
            <a:chOff x="2563737" y="1038383"/>
            <a:chExt cx="5176827" cy="5158424"/>
          </a:xfrm>
        </p:grpSpPr>
        <p:pic>
          <p:nvPicPr>
            <p:cNvPr id="7" name="Picture 1" descr="Image result for roulette wheel">
              <a:extLst>
                <a:ext uri="{FF2B5EF4-FFF2-40B4-BE49-F238E27FC236}">
                  <a16:creationId xmlns:a16="http://schemas.microsoft.com/office/drawing/2014/main" id="{0ECD4D9E-0D20-4604-8639-7D43A1A04C61}"/>
                </a:ext>
              </a:extLst>
            </p:cNvPr>
            <p:cNvPicPr/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63737" y="1038383"/>
              <a:ext cx="5176827" cy="51584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" name="TextBox 2">
              <a:extLst>
                <a:ext uri="{FF2B5EF4-FFF2-40B4-BE49-F238E27FC236}">
                  <a16:creationId xmlns:a16="http://schemas.microsoft.com/office/drawing/2014/main" id="{C701F1D4-AB07-431F-974F-6D9DE43D1948}"/>
                </a:ext>
              </a:extLst>
            </p:cNvPr>
            <p:cNvSpPr txBox="1"/>
            <p:nvPr/>
          </p:nvSpPr>
          <p:spPr>
            <a:xfrm>
              <a:off x="3275569" y="2801288"/>
              <a:ext cx="4165913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b="1" dirty="0"/>
                <a:t>18 Black Spaces</a:t>
              </a:r>
            </a:p>
            <a:p>
              <a:r>
                <a:rPr lang="en-US" sz="3600" b="1" dirty="0">
                  <a:solidFill>
                    <a:srgbClr val="FF0000"/>
                  </a:solidFill>
                </a:rPr>
                <a:t>18 Red Spaces</a:t>
              </a:r>
            </a:p>
            <a:p>
              <a:r>
                <a:rPr lang="en-US" sz="3600" b="1" dirty="0">
                  <a:solidFill>
                    <a:srgbClr val="00B050"/>
                  </a:solidFill>
                </a:rPr>
                <a:t>1 Green Space</a:t>
              </a:r>
            </a:p>
          </p:txBody>
        </p:sp>
      </p:grpSp>
      <p:sp>
        <p:nvSpPr>
          <p:cNvPr id="9" name="矩形 8"/>
          <p:cNvSpPr/>
          <p:nvPr/>
        </p:nvSpPr>
        <p:spPr>
          <a:xfrm>
            <a:off x="322007" y="243735"/>
            <a:ext cx="5979522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6000" u="sng" dirty="0">
                <a:solidFill>
                  <a:schemeClr val="bg1"/>
                </a:solidFill>
              </a:rPr>
              <a:t>Random </a:t>
            </a:r>
            <a:r>
              <a:rPr lang="en-US" altLang="zh-CN" sz="6000" u="sng" dirty="0" smtClean="0">
                <a:solidFill>
                  <a:schemeClr val="bg1"/>
                </a:solidFill>
              </a:rPr>
              <a:t>Events</a:t>
            </a:r>
            <a:endParaRPr lang="zh-CN" altLang="en-US" sz="6000" dirty="0"/>
          </a:p>
        </p:txBody>
      </p:sp>
    </p:spTree>
    <p:extLst>
      <p:ext uri="{BB962C8B-B14F-4D97-AF65-F5344CB8AC3E}">
        <p14:creationId xmlns:p14="http://schemas.microsoft.com/office/powerpoint/2010/main" val="529762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56936FE-1AAD-4C94-A117-3CD3D525D397}"/>
              </a:ext>
            </a:extLst>
          </p:cNvPr>
          <p:cNvSpPr txBox="1"/>
          <p:nvPr/>
        </p:nvSpPr>
        <p:spPr>
          <a:xfrm>
            <a:off x="5509260" y="1259398"/>
            <a:ext cx="66827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4000" dirty="0" smtClean="0">
                <a:solidFill>
                  <a:schemeClr val="bg1"/>
                </a:solidFill>
              </a:rPr>
              <a:t>Let’s bet on black for $100</a:t>
            </a:r>
            <a:endParaRPr lang="en-US" sz="4000" dirty="0" smtClean="0">
              <a:solidFill>
                <a:schemeClr val="bg1"/>
              </a:solidFill>
            </a:endParaRPr>
          </a:p>
        </p:txBody>
      </p:sp>
      <p:grpSp>
        <p:nvGrpSpPr>
          <p:cNvPr id="6" name="Group 3">
            <a:extLst>
              <a:ext uri="{FF2B5EF4-FFF2-40B4-BE49-F238E27FC236}">
                <a16:creationId xmlns:a16="http://schemas.microsoft.com/office/drawing/2014/main" id="{7224084B-D621-42AD-92DF-B69038D3182B}"/>
              </a:ext>
            </a:extLst>
          </p:cNvPr>
          <p:cNvGrpSpPr/>
          <p:nvPr/>
        </p:nvGrpSpPr>
        <p:grpSpPr>
          <a:xfrm>
            <a:off x="136339" y="1368106"/>
            <a:ext cx="5176827" cy="5158424"/>
            <a:chOff x="2563737" y="1038383"/>
            <a:chExt cx="5176827" cy="5158424"/>
          </a:xfrm>
        </p:grpSpPr>
        <p:pic>
          <p:nvPicPr>
            <p:cNvPr id="7" name="Picture 1" descr="Image result for roulette wheel">
              <a:extLst>
                <a:ext uri="{FF2B5EF4-FFF2-40B4-BE49-F238E27FC236}">
                  <a16:creationId xmlns:a16="http://schemas.microsoft.com/office/drawing/2014/main" id="{0ECD4D9E-0D20-4604-8639-7D43A1A04C61}"/>
                </a:ext>
              </a:extLst>
            </p:cNvPr>
            <p:cNvPicPr/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63737" y="1038383"/>
              <a:ext cx="5176827" cy="51584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" name="TextBox 2">
              <a:extLst>
                <a:ext uri="{FF2B5EF4-FFF2-40B4-BE49-F238E27FC236}">
                  <a16:creationId xmlns:a16="http://schemas.microsoft.com/office/drawing/2014/main" id="{C701F1D4-AB07-431F-974F-6D9DE43D1948}"/>
                </a:ext>
              </a:extLst>
            </p:cNvPr>
            <p:cNvSpPr txBox="1"/>
            <p:nvPr/>
          </p:nvSpPr>
          <p:spPr>
            <a:xfrm>
              <a:off x="3275569" y="2801288"/>
              <a:ext cx="4165913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b="1" dirty="0"/>
                <a:t>18 Black Spaces</a:t>
              </a:r>
            </a:p>
            <a:p>
              <a:r>
                <a:rPr lang="en-US" sz="3600" b="1" dirty="0">
                  <a:solidFill>
                    <a:srgbClr val="FF0000"/>
                  </a:solidFill>
                </a:rPr>
                <a:t>18 Red Spaces</a:t>
              </a:r>
            </a:p>
            <a:p>
              <a:r>
                <a:rPr lang="en-US" sz="3600" b="1" dirty="0">
                  <a:solidFill>
                    <a:srgbClr val="00B050"/>
                  </a:solidFill>
                </a:rPr>
                <a:t>1 Green Space</a:t>
              </a:r>
            </a:p>
          </p:txBody>
        </p:sp>
      </p:grpSp>
      <p:sp>
        <p:nvSpPr>
          <p:cNvPr id="9" name="矩形 8"/>
          <p:cNvSpPr/>
          <p:nvPr/>
        </p:nvSpPr>
        <p:spPr>
          <a:xfrm>
            <a:off x="322007" y="243735"/>
            <a:ext cx="5979522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6000" u="sng" dirty="0">
                <a:solidFill>
                  <a:schemeClr val="bg1"/>
                </a:solidFill>
              </a:rPr>
              <a:t>Random </a:t>
            </a:r>
            <a:r>
              <a:rPr lang="en-US" altLang="zh-CN" sz="6000" u="sng" dirty="0" smtClean="0">
                <a:solidFill>
                  <a:schemeClr val="bg1"/>
                </a:solidFill>
              </a:rPr>
              <a:t>Events</a:t>
            </a:r>
            <a:endParaRPr lang="zh-CN" altLang="en-US" sz="6000" dirty="0"/>
          </a:p>
        </p:txBody>
      </p:sp>
      <p:sp>
        <p:nvSpPr>
          <p:cNvPr id="2" name="下箭头 1"/>
          <p:cNvSpPr/>
          <p:nvPr/>
        </p:nvSpPr>
        <p:spPr>
          <a:xfrm>
            <a:off x="8193405" y="3402055"/>
            <a:ext cx="973455" cy="1360086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5">
                <a:extLst>
                  <a:ext uri="{FF2B5EF4-FFF2-40B4-BE49-F238E27FC236}">
                    <a16:creationId xmlns:a16="http://schemas.microsoft.com/office/drawing/2014/main" id="{BFBFFBD8-E148-4EFA-860E-DEBB466EBA13}"/>
                  </a:ext>
                </a:extLst>
              </p:cNvPr>
              <p:cNvSpPr txBox="1"/>
              <p:nvPr/>
            </p:nvSpPr>
            <p:spPr>
              <a:xfrm>
                <a:off x="5405876" y="4762141"/>
                <a:ext cx="6786124" cy="13281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dirty="0" smtClean="0">
                    <a:solidFill>
                      <a:schemeClr val="bg1"/>
                    </a:solidFill>
                  </a:rPr>
                  <a:t>X </a:t>
                </a:r>
                <a:r>
                  <a:rPr lang="en-US" sz="3600" dirty="0">
                    <a:solidFill>
                      <a:schemeClr val="bg1"/>
                    </a:solidFill>
                  </a:rPr>
                  <a:t>=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altLang="zh-CN" sz="36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sz="36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m:rPr>
                                <m:nor/>
                              </m:rPr>
                              <a:rPr lang="en-US" altLang="zh-CN" sz="3600" dirty="0">
                                <a:solidFill>
                                  <a:schemeClr val="bg1"/>
                                </a:solidFill>
                              </a:rPr>
                              <m:t>$100</m:t>
                            </m:r>
                            <m:r>
                              <m:rPr>
                                <m:nor/>
                              </m:rPr>
                              <a:rPr lang="en-US" altLang="zh-CN" sz="3600" b="0" i="0" dirty="0" smtClean="0">
                                <a:solidFill>
                                  <a:schemeClr val="bg1"/>
                                </a:solidFill>
                              </a:rPr>
                              <m:t>,               </m:t>
                            </m:r>
                            <m:r>
                              <a:rPr lang="en-US" altLang="zh-CN" sz="36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en-US" altLang="zh-CN" sz="36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CN" sz="36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US" altLang="zh-CN" sz="36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CN" sz="36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𝑜𝑐𝑐𝑢𝑟𝑠</m:t>
                            </m:r>
                          </m:e>
                          <m:e>
                            <m:r>
                              <a:rPr lang="en-US" altLang="zh-CN" sz="3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m:rPr>
                                <m:nor/>
                              </m:rPr>
                              <a:rPr lang="en-US" altLang="zh-CN" sz="3600" dirty="0">
                                <a:solidFill>
                                  <a:schemeClr val="bg1"/>
                                </a:solidFill>
                              </a:rPr>
                              <m:t>$100</m:t>
                            </m:r>
                            <m:r>
                              <m:rPr>
                                <m:nor/>
                              </m:rPr>
                              <a:rPr lang="en-US" altLang="zh-CN" sz="3600" b="0" i="0" dirty="0" smtClean="0">
                                <a:solidFill>
                                  <a:schemeClr val="bg1"/>
                                </a:solidFill>
                              </a:rPr>
                              <m:t>, </m:t>
                            </m:r>
                            <m:r>
                              <m:rPr>
                                <m:nor/>
                              </m:rPr>
                              <a:rPr lang="en-US" altLang="zh-CN" sz="3600" b="0" i="0" dirty="0" smtClean="0">
                                <a:solidFill>
                                  <a:schemeClr val="bg1"/>
                                </a:solidFill>
                              </a:rPr>
                              <m:t>if</m:t>
                            </m:r>
                            <m:r>
                              <m:rPr>
                                <m:nor/>
                              </m:rPr>
                              <a:rPr lang="en-US" altLang="zh-CN" sz="3600" b="0" i="0" dirty="0" smtClean="0">
                                <a:solidFill>
                                  <a:schemeClr val="bg1"/>
                                </a:solidFill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altLang="zh-CN" sz="3600" b="0" i="0" dirty="0" smtClean="0">
                                <a:solidFill>
                                  <a:schemeClr val="bg1"/>
                                </a:solidFill>
                              </a:rPr>
                              <m:t>A</m:t>
                            </m:r>
                            <m:r>
                              <m:rPr>
                                <m:nor/>
                              </m:rPr>
                              <a:rPr lang="en-US" altLang="zh-CN" sz="3600" b="0" i="0" dirty="0" smtClean="0">
                                <a:solidFill>
                                  <a:schemeClr val="bg1"/>
                                </a:solidFill>
                              </a:rPr>
                              <m:t> </m:t>
                            </m:r>
                            <m:r>
                              <a:rPr lang="en-US" altLang="zh-CN" sz="36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𝑑𝑜𝑒𝑠</m:t>
                            </m:r>
                            <m:r>
                              <a:rPr lang="en-US" altLang="zh-CN" sz="36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CN" sz="36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𝑛𝑜𝑡</m:t>
                            </m:r>
                            <m:r>
                              <a:rPr lang="en-US" altLang="zh-CN" sz="36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CN" sz="36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𝑜𝑐𝑐𝑢𝑟</m:t>
                            </m:r>
                          </m:e>
                        </m:eqArr>
                      </m:e>
                    </m:d>
                  </m:oMath>
                </a14:m>
                <a:endParaRPr lang="en-US" sz="3600" dirty="0" smtClean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TextBox 5">
                <a:extLst>
                  <a:ext uri="{FF2B5EF4-FFF2-40B4-BE49-F238E27FC236}">
                    <a16:creationId xmlns:a16="http://schemas.microsoft.com/office/drawing/2014/main" id="{BFBFFBD8-E148-4EFA-860E-DEBB466EBA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5876" y="4762141"/>
                <a:ext cx="6786124" cy="1328120"/>
              </a:xfrm>
              <a:prstGeom prst="rect">
                <a:avLst/>
              </a:prstGeom>
              <a:blipFill>
                <a:blip r:embed="rId3"/>
                <a:stretch>
                  <a:fillRect l="-27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矩形 2"/>
          <p:cNvSpPr/>
          <p:nvPr/>
        </p:nvSpPr>
        <p:spPr>
          <a:xfrm>
            <a:off x="5405876" y="2257948"/>
            <a:ext cx="6250429" cy="8179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3600" dirty="0" smtClean="0">
                <a:solidFill>
                  <a:schemeClr val="bg1"/>
                </a:solidFill>
              </a:rPr>
              <a:t>Random event: A </a:t>
            </a:r>
            <a:r>
              <a:rPr lang="en-US" altLang="zh-CN" sz="3600" dirty="0">
                <a:solidFill>
                  <a:schemeClr val="bg1"/>
                </a:solidFill>
              </a:rPr>
              <a:t>= {black}</a:t>
            </a:r>
          </a:p>
        </p:txBody>
      </p:sp>
      <p:sp>
        <p:nvSpPr>
          <p:cNvPr id="4" name="矩形 3"/>
          <p:cNvSpPr/>
          <p:nvPr/>
        </p:nvSpPr>
        <p:spPr>
          <a:xfrm>
            <a:off x="5802581" y="3540331"/>
            <a:ext cx="575510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Quantify  random events</a:t>
            </a:r>
            <a:endParaRPr lang="zh-CN" altLang="en-US" sz="3600" b="1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084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0" grpId="0"/>
      <p:bldP spid="3" grpId="0"/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FA88A3F-F04D-453E-891C-C9A3B7DC1633}"/>
              </a:ext>
            </a:extLst>
          </p:cNvPr>
          <p:cNvSpPr txBox="1"/>
          <p:nvPr/>
        </p:nvSpPr>
        <p:spPr>
          <a:xfrm>
            <a:off x="90314" y="158316"/>
            <a:ext cx="1191631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Random </a:t>
            </a:r>
            <a:r>
              <a:rPr lang="en-US" sz="5400" dirty="0" smtClean="0">
                <a:solidFill>
                  <a:schemeClr val="bg1"/>
                </a:solidFill>
              </a:rPr>
              <a:t>Variables </a:t>
            </a:r>
          </a:p>
          <a:p>
            <a:pPr algn="r"/>
            <a:r>
              <a:rPr lang="en-US" sz="5400" dirty="0">
                <a:solidFill>
                  <a:schemeClr val="bg1"/>
                </a:solidFill>
              </a:rPr>
              <a:t> </a:t>
            </a:r>
            <a:r>
              <a:rPr lang="en-US" sz="5400" dirty="0" smtClean="0">
                <a:solidFill>
                  <a:schemeClr val="bg1"/>
                </a:solidFill>
              </a:rPr>
              <a:t>  </a:t>
            </a:r>
            <a:endParaRPr lang="en-US" sz="5400" dirty="0">
              <a:solidFill>
                <a:schemeClr val="bg1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6849" y="2926035"/>
            <a:ext cx="3679776" cy="366627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C2536233-F87A-4F6B-B287-0F81D64CF70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95819295"/>
                  </p:ext>
                </p:extLst>
              </p:nvPr>
            </p:nvGraphicFramePr>
            <p:xfrm>
              <a:off x="575745" y="3120345"/>
              <a:ext cx="6896649" cy="2766702"/>
            </p:xfrm>
            <a:graphic>
              <a:graphicData uri="http://schemas.openxmlformats.org/drawingml/2006/table">
                <a:tbl>
                  <a:tblPr bandRow="1"/>
                  <a:tblGrid>
                    <a:gridCol w="1482169">
                      <a:extLst>
                        <a:ext uri="{9D8B030D-6E8A-4147-A177-3AD203B41FA5}">
                          <a16:colId xmlns:a16="http://schemas.microsoft.com/office/drawing/2014/main" val="3069967537"/>
                        </a:ext>
                      </a:extLst>
                    </a:gridCol>
                    <a:gridCol w="2619910">
                      <a:extLst>
                        <a:ext uri="{9D8B030D-6E8A-4147-A177-3AD203B41FA5}">
                          <a16:colId xmlns:a16="http://schemas.microsoft.com/office/drawing/2014/main" val="851407705"/>
                        </a:ext>
                      </a:extLst>
                    </a:gridCol>
                    <a:gridCol w="2794570">
                      <a:extLst>
                        <a:ext uri="{9D8B030D-6E8A-4147-A177-3AD203B41FA5}">
                          <a16:colId xmlns:a16="http://schemas.microsoft.com/office/drawing/2014/main" val="2587038081"/>
                        </a:ext>
                      </a:extLst>
                    </a:gridCol>
                  </a:tblGrid>
                  <a:tr h="1383351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</a:pPr>
                          <a:r>
                            <a:rPr lang="en-US" sz="3800" b="1" i="1" dirty="0">
                              <a:solidFill>
                                <a:schemeClr val="bg1"/>
                              </a:solidFill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</a:rPr>
                            <a:t>X </a:t>
                          </a:r>
                          <a:endParaRPr lang="en-US" sz="3800" dirty="0">
                            <a:solidFill>
                              <a:schemeClr val="bg1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</a:pPr>
                          <a:r>
                            <a:rPr lang="en-US" sz="3800" b="1" dirty="0">
                              <a:solidFill>
                                <a:schemeClr val="bg1"/>
                              </a:solidFill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</a:rPr>
                            <a:t>+$100</a:t>
                          </a:r>
                          <a:endParaRPr lang="en-US" sz="3800" dirty="0">
                            <a:solidFill>
                              <a:schemeClr val="bg1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</a:pPr>
                          <a:r>
                            <a:rPr lang="en-US" sz="3800" b="1" dirty="0">
                              <a:solidFill>
                                <a:schemeClr val="bg1"/>
                              </a:solidFill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</a:rPr>
                            <a:t>-$100</a:t>
                          </a:r>
                          <a:endParaRPr lang="en-US" sz="3800" dirty="0">
                            <a:solidFill>
                              <a:schemeClr val="bg1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73688963"/>
                      </a:ext>
                    </a:extLst>
                  </a:tr>
                  <a:tr h="1383351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</a:pPr>
                          <a:r>
                            <a:rPr lang="en-US" sz="3800" b="1" i="1" kern="1200" dirty="0">
                              <a:solidFill>
                                <a:schemeClr val="bg1"/>
                              </a:solidFill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+mn-cs"/>
                            </a:rPr>
                            <a:t>P(X)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altLang="zh-CN" sz="3800" b="1" i="1" kern="1200" smtClean="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+mn-cs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3800" b="1" i="1" kern="1200" smtClean="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+mn-cs"/>
                                      </a:rPr>
                                      <m:t>𝟏𝟖</m:t>
                                    </m:r>
                                  </m:num>
                                  <m:den>
                                    <m:r>
                                      <a:rPr lang="en-US" altLang="zh-CN" sz="3800" b="1" i="1" kern="1200" smtClean="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+mn-cs"/>
                                      </a:rPr>
                                      <m:t>37</m:t>
                                    </m:r>
                                  </m:den>
                                </m:f>
                                <m:r>
                                  <a:rPr lang="en-US" altLang="zh-CN" sz="3800" b="1" i="1" kern="1200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+mn-cs"/>
                                  </a:rPr>
                                  <m:t>=.486</m:t>
                                </m:r>
                              </m:oMath>
                            </m:oMathPara>
                          </a14:m>
                          <a:endParaRPr lang="en-US" sz="3800" b="1" i="1" kern="1200" dirty="0">
                            <a:solidFill>
                              <a:schemeClr val="bg1"/>
                            </a:solidFill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+mn-cs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altLang="zh-CN" sz="3800" b="1" i="1" kern="1200" smtClean="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+mn-cs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3800" b="1" i="1" kern="1200" smtClean="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+mn-cs"/>
                                      </a:rPr>
                                      <m:t>𝟏𝟗</m:t>
                                    </m:r>
                                  </m:num>
                                  <m:den>
                                    <m:r>
                                      <a:rPr lang="en-US" altLang="zh-CN" sz="3800" b="1" i="1" kern="1200" smtClean="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+mn-cs"/>
                                      </a:rPr>
                                      <m:t>37</m:t>
                                    </m:r>
                                  </m:den>
                                </m:f>
                                <m:r>
                                  <a:rPr lang="en-US" altLang="zh-CN" sz="3800" b="1" i="1" kern="1200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+mn-cs"/>
                                  </a:rPr>
                                  <m:t>=.</m:t>
                                </m:r>
                                <m:r>
                                  <a:rPr lang="en-US" altLang="zh-CN" sz="3800" b="1" i="1" kern="1200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+mn-cs"/>
                                  </a:rPr>
                                  <m:t>𝟓𝟏𝟒</m:t>
                                </m:r>
                              </m:oMath>
                            </m:oMathPara>
                          </a14:m>
                          <a:endParaRPr lang="en-US" altLang="zh-CN" sz="3800" b="1" i="1" kern="1200" dirty="0">
                            <a:solidFill>
                              <a:schemeClr val="bg1"/>
                            </a:solidFill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+mn-cs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58112825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C2536233-F87A-4F6B-B287-0F81D64CF70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95819295"/>
                  </p:ext>
                </p:extLst>
              </p:nvPr>
            </p:nvGraphicFramePr>
            <p:xfrm>
              <a:off x="575745" y="3120345"/>
              <a:ext cx="6896649" cy="2766702"/>
            </p:xfrm>
            <a:graphic>
              <a:graphicData uri="http://schemas.openxmlformats.org/drawingml/2006/table">
                <a:tbl>
                  <a:tblPr bandRow="1"/>
                  <a:tblGrid>
                    <a:gridCol w="1482169">
                      <a:extLst>
                        <a:ext uri="{9D8B030D-6E8A-4147-A177-3AD203B41FA5}">
                          <a16:colId xmlns:a16="http://schemas.microsoft.com/office/drawing/2014/main" val="3069967537"/>
                        </a:ext>
                      </a:extLst>
                    </a:gridCol>
                    <a:gridCol w="2619910">
                      <a:extLst>
                        <a:ext uri="{9D8B030D-6E8A-4147-A177-3AD203B41FA5}">
                          <a16:colId xmlns:a16="http://schemas.microsoft.com/office/drawing/2014/main" val="851407705"/>
                        </a:ext>
                      </a:extLst>
                    </a:gridCol>
                    <a:gridCol w="2794570">
                      <a:extLst>
                        <a:ext uri="{9D8B030D-6E8A-4147-A177-3AD203B41FA5}">
                          <a16:colId xmlns:a16="http://schemas.microsoft.com/office/drawing/2014/main" val="2587038081"/>
                        </a:ext>
                      </a:extLst>
                    </a:gridCol>
                  </a:tblGrid>
                  <a:tr h="1383351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</a:pPr>
                          <a:r>
                            <a:rPr lang="en-US" sz="3800" b="1" i="1" dirty="0">
                              <a:solidFill>
                                <a:schemeClr val="bg1"/>
                              </a:solidFill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</a:rPr>
                            <a:t>X </a:t>
                          </a:r>
                          <a:endParaRPr lang="en-US" sz="3800" dirty="0">
                            <a:solidFill>
                              <a:schemeClr val="bg1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</a:pPr>
                          <a:r>
                            <a:rPr lang="en-US" sz="3800" b="1" dirty="0">
                              <a:solidFill>
                                <a:schemeClr val="bg1"/>
                              </a:solidFill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</a:rPr>
                            <a:t>+$100</a:t>
                          </a:r>
                          <a:endParaRPr lang="en-US" sz="3800" dirty="0">
                            <a:solidFill>
                              <a:schemeClr val="bg1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</a:pPr>
                          <a:r>
                            <a:rPr lang="en-US" sz="3800" b="1" dirty="0">
                              <a:solidFill>
                                <a:schemeClr val="bg1"/>
                              </a:solidFill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</a:rPr>
                            <a:t>-$100</a:t>
                          </a:r>
                          <a:endParaRPr lang="en-US" sz="3800" dirty="0">
                            <a:solidFill>
                              <a:schemeClr val="bg1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73688963"/>
                      </a:ext>
                    </a:extLst>
                  </a:tr>
                  <a:tr h="1383351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</a:pPr>
                          <a:r>
                            <a:rPr lang="en-US" sz="3800" b="1" i="1" kern="1200" dirty="0">
                              <a:solidFill>
                                <a:schemeClr val="bg1"/>
                              </a:solidFill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+mn-cs"/>
                            </a:rPr>
                            <a:t>P(X)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6744" t="-100881" r="-107209" b="-8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46841" t="-100881" r="-436" b="-88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5811282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0" name="矩形 9"/>
          <p:cNvSpPr/>
          <p:nvPr/>
        </p:nvSpPr>
        <p:spPr>
          <a:xfrm>
            <a:off x="269042" y="1183609"/>
            <a:ext cx="1150385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dirty="0" smtClean="0">
                <a:solidFill>
                  <a:schemeClr val="bg1"/>
                </a:solidFill>
              </a:rPr>
              <a:t>Def: A </a:t>
            </a:r>
            <a:r>
              <a:rPr lang="en-US" altLang="zh-CN" sz="3200" b="1" dirty="0">
                <a:solidFill>
                  <a:schemeClr val="bg1"/>
                </a:solidFill>
              </a:rPr>
              <a:t>random variable </a:t>
            </a:r>
            <a:r>
              <a:rPr lang="en-US" altLang="zh-CN" sz="3200" dirty="0">
                <a:solidFill>
                  <a:schemeClr val="bg1"/>
                </a:solidFill>
              </a:rPr>
              <a:t>takes numerical values that describe the outcomes of a chance process. 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1794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离子会议室">
  <a:themeElements>
    <a:clrScheme name="离子会议室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F9C9D"/>
      </a:accent5>
      <a:accent6>
        <a:srgbClr val="9E5E9B"/>
      </a:accent6>
      <a:hlink>
        <a:srgbClr val="58C1BA"/>
      </a:hlink>
      <a:folHlink>
        <a:srgbClr val="9DFFCB"/>
      </a:folHlink>
    </a:clrScheme>
    <a:fontScheme name="离子会议室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离子会议室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EC7F02AD-9687-440F-A9DF-FAA6F22270D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23042</TotalTime>
  <Words>1184</Words>
  <Application>Microsoft Office PowerPoint</Application>
  <PresentationFormat>宽屏</PresentationFormat>
  <Paragraphs>200</Paragraphs>
  <Slides>25</Slides>
  <Notes>4</Notes>
  <HiddenSlides>0</HiddenSlides>
  <MMClips>1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4" baseType="lpstr">
      <vt:lpstr>等线</vt:lpstr>
      <vt:lpstr>宋体</vt:lpstr>
      <vt:lpstr>Arial</vt:lpstr>
      <vt:lpstr>Calibri</vt:lpstr>
      <vt:lpstr>Cambria Math</vt:lpstr>
      <vt:lpstr>Century Gothic</vt:lpstr>
      <vt:lpstr>Times New Roman</vt:lpstr>
      <vt:lpstr>Wingdings 3</vt:lpstr>
      <vt:lpstr>离子会议室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Young-Saver, Dashiell F</dc:creator>
  <cp:lastModifiedBy>X13 Yoga</cp:lastModifiedBy>
  <cp:revision>1134</cp:revision>
  <dcterms:created xsi:type="dcterms:W3CDTF">2019-07-29T04:02:06Z</dcterms:created>
  <dcterms:modified xsi:type="dcterms:W3CDTF">2022-11-14T02:20:58Z</dcterms:modified>
</cp:coreProperties>
</file>